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8"/>
  </p:notesMasterIdLst>
  <p:handoutMasterIdLst>
    <p:handoutMasterId r:id="rId39"/>
  </p:handoutMasterIdLst>
  <p:sldIdLst>
    <p:sldId id="386" r:id="rId2"/>
    <p:sldId id="307" r:id="rId3"/>
    <p:sldId id="312" r:id="rId4"/>
    <p:sldId id="315" r:id="rId5"/>
    <p:sldId id="313" r:id="rId6"/>
    <p:sldId id="441" r:id="rId7"/>
    <p:sldId id="401" r:id="rId8"/>
    <p:sldId id="317" r:id="rId9"/>
    <p:sldId id="320" r:id="rId10"/>
    <p:sldId id="391" r:id="rId11"/>
    <p:sldId id="321" r:id="rId12"/>
    <p:sldId id="322" r:id="rId13"/>
    <p:sldId id="324" r:id="rId14"/>
    <p:sldId id="353" r:id="rId15"/>
    <p:sldId id="355" r:id="rId16"/>
    <p:sldId id="402" r:id="rId17"/>
    <p:sldId id="326" r:id="rId18"/>
    <p:sldId id="327" r:id="rId19"/>
    <p:sldId id="328" r:id="rId20"/>
    <p:sldId id="330" r:id="rId21"/>
    <p:sldId id="356" r:id="rId22"/>
    <p:sldId id="329" r:id="rId23"/>
    <p:sldId id="332" r:id="rId24"/>
    <p:sldId id="333" r:id="rId25"/>
    <p:sldId id="335" r:id="rId26"/>
    <p:sldId id="392" r:id="rId27"/>
    <p:sldId id="393" r:id="rId28"/>
    <p:sldId id="395" r:id="rId29"/>
    <p:sldId id="438" r:id="rId30"/>
    <p:sldId id="394" r:id="rId31"/>
    <p:sldId id="347" r:id="rId32"/>
    <p:sldId id="348" r:id="rId33"/>
    <p:sldId id="439" r:id="rId34"/>
    <p:sldId id="349" r:id="rId35"/>
    <p:sldId id="440" r:id="rId36"/>
    <p:sldId id="39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F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154" autoAdjust="0"/>
    <p:restoredTop sz="85370" autoAdjust="0"/>
  </p:normalViewPr>
  <p:slideViewPr>
    <p:cSldViewPr snapToGrid="0" snapToObjects="1">
      <p:cViewPr varScale="1">
        <p:scale>
          <a:sx n="65" d="100"/>
          <a:sy n="65" d="100"/>
        </p:scale>
        <p:origin x="216" y="1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4F2C-FCF6-AC42-ACE3-E29158A75925}" type="datetimeFigureOut">
              <a:rPr lang="en-US" smtClean="0"/>
              <a:t>5/20/17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82ED5-4396-1645-9B6B-26AD33DE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49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D4748-6195-E541-85EC-2FE183C1BFC5}" type="datetimeFigureOut">
              <a:rPr lang="en-US" smtClean="0"/>
              <a:t>5/20/17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968AA-C25D-BD4B-9FA1-E13EBD20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984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542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71198"/>
            <a:ext cx="6400800" cy="10020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18,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ESCMQC11, Oslo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5AB0-7DB0-494A-BF7C-E5E609CE9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1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18,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ESCMQC11, Oslo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5AB0-7DB0-494A-BF7C-E5E609CE9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9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June 18,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ESCMQC11, Oslo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CBB5AB0-7DB0-494A-BF7C-E5E609CE9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6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3366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6.emf"/><Relationship Id="rId5" Type="http://schemas.openxmlformats.org/officeDocument/2006/relationships/image" Target="../media/image8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7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9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5.emf"/><Relationship Id="rId7" Type="http://schemas.openxmlformats.org/officeDocument/2006/relationships/image" Target="../media/image81.emf"/><Relationship Id="rId8" Type="http://schemas.openxmlformats.org/officeDocument/2006/relationships/image" Target="../media/image82.emf"/><Relationship Id="rId9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84.emf"/><Relationship Id="rId6" Type="http://schemas.openxmlformats.org/officeDocument/2006/relationships/image" Target="../media/image79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9" Type="http://schemas.openxmlformats.org/officeDocument/2006/relationships/image" Target="../media/image87.emf"/><Relationship Id="rId10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3.tif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png"/><Relationship Id="rId8" Type="http://schemas.openxmlformats.org/officeDocument/2006/relationships/image" Target="../media/image18.tiff"/><Relationship Id="rId9" Type="http://schemas.openxmlformats.org/officeDocument/2006/relationships/image" Target="../media/image19.emf"/><Relationship Id="rId10" Type="http://schemas.openxmlformats.org/officeDocument/2006/relationships/image" Target="../media/image20.emf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54587"/>
            <a:ext cx="9144000" cy="173086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One-particle many-body </a:t>
            </a:r>
            <a:r>
              <a:rPr lang="en-US" sz="2800" dirty="0" smtClean="0"/>
              <a:t>Green’s function theory</a:t>
            </a:r>
            <a:br>
              <a:rPr lang="en-US" sz="2800" dirty="0" smtClean="0"/>
            </a:br>
            <a:r>
              <a:rPr lang="en-US" sz="2000" dirty="0" smtClean="0"/>
              <a:t>Algebraic recursions, linked-diagram theorem, irreducible-diagram theorem, and general-order algorithms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85448"/>
            <a:ext cx="6400800" cy="1002086"/>
          </a:xfrm>
        </p:spPr>
        <p:txBody>
          <a:bodyPr>
            <a:normAutofit/>
          </a:bodyPr>
          <a:lstStyle/>
          <a:p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 Hirata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/>
              <a:t>&amp; Alexander E. Doran</a:t>
            </a:r>
          </a:p>
          <a:p>
            <a:r>
              <a:rPr lang="en-US" sz="2400" dirty="0" smtClean="0"/>
              <a:t>University of Illinois at Urbana-Champaign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May,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CSC 2017 @ Toronto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3715266"/>
            <a:ext cx="6400800" cy="100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Peter J. Knowles</a:t>
            </a:r>
          </a:p>
          <a:p>
            <a:r>
              <a:rPr lang="en-US" sz="2400" dirty="0" smtClean="0"/>
              <a:t>Cardiff University</a:t>
            </a:r>
            <a:endParaRPr lang="en-US" sz="24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371600" y="4945084"/>
            <a:ext cx="6400800" cy="100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J. Vincent Ortiz</a:t>
            </a:r>
          </a:p>
          <a:p>
            <a:r>
              <a:rPr lang="en-US" sz="2400" dirty="0" smtClean="0"/>
              <a:t>Auburn University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24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MBGF in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8 pages (3/8)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319"/>
            <a:ext cx="8229600" cy="790925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Dyson equations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056932" y="2267956"/>
            <a:ext cx="4954914" cy="692331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520" y="2462905"/>
            <a:ext cx="4533900" cy="317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40554" y="190488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Dyson equation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113" y="6207774"/>
            <a:ext cx="2781300" cy="3683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621725" y="4801580"/>
            <a:ext cx="3823068" cy="692331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82351" y="4431816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Inverse Dyson equation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802" y="4969764"/>
            <a:ext cx="3492500" cy="368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800287"/>
            <a:ext cx="8686800" cy="285374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00228" y="3577660"/>
            <a:ext cx="8992972" cy="692331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74289" y="6069966"/>
            <a:ext cx="3053923" cy="692331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75867" y="317632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Dyson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equation (long)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1487" y="5699077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Inverse Dyson equation (for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MBGF in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8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pages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(4/8)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319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Inverse Dyson equation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664" y="195708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at exact IP/EA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13" y="1961612"/>
            <a:ext cx="5308600" cy="3683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44713" y="2476890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Exact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one-particle equation: Dyson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equation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0" y="2873886"/>
            <a:ext cx="5986272" cy="2170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4941740"/>
            <a:ext cx="5212080" cy="1450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401564"/>
            <a:ext cx="50292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28" y="4838992"/>
            <a:ext cx="5095124" cy="1920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5" y="1591722"/>
            <a:ext cx="5138365" cy="1813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MBGF in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8 pages (5/8)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319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Approximations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072" y="222529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Diagonal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8342" y="3868622"/>
            <a:ext cx="16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-independent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5" y="3208681"/>
            <a:ext cx="5053117" cy="1927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4713" y="551195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Diagonal,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-independent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MBGF in 8 pages (6/8)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55319"/>
            <a:ext cx="8915400" cy="4525963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Diagrammatics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rule #1 (opening of linked diagrams)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1220" y="4957952"/>
            <a:ext cx="4915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Cutting a line of a MP diagram and trimming the dangling lines (the resulting diagram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is linked and size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consistent)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195795"/>
            <a:ext cx="8686800" cy="2853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2" y="1732151"/>
            <a:ext cx="7786914" cy="3446067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>
          <a:xfrm>
            <a:off x="2163953" y="5881282"/>
            <a:ext cx="914400" cy="914400"/>
          </a:xfrm>
          <a:prstGeom prst="donut">
            <a:avLst>
              <a:gd name="adj" fmla="val 6887"/>
            </a:avLst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3644408" y="5881282"/>
            <a:ext cx="914400" cy="914400"/>
          </a:xfrm>
          <a:prstGeom prst="donut">
            <a:avLst>
              <a:gd name="adj" fmla="val 6887"/>
            </a:avLst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863514" y="4542971"/>
            <a:ext cx="953743" cy="1436915"/>
          </a:xfrm>
          <a:custGeom>
            <a:avLst/>
            <a:gdLst>
              <a:gd name="connsiteX0" fmla="*/ 953743 w 953743"/>
              <a:gd name="connsiteY0" fmla="*/ 1436915 h 1436915"/>
              <a:gd name="connsiteX1" fmla="*/ 445743 w 953743"/>
              <a:gd name="connsiteY1" fmla="*/ 1146629 h 1436915"/>
              <a:gd name="connsiteX2" fmla="*/ 10315 w 953743"/>
              <a:gd name="connsiteY2" fmla="*/ 420915 h 1436915"/>
              <a:gd name="connsiteX3" fmla="*/ 895686 w 953743"/>
              <a:gd name="connsiteY3" fmla="*/ 0 h 143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743" h="1436915">
                <a:moveTo>
                  <a:pt x="953743" y="1436915"/>
                </a:moveTo>
                <a:cubicBezTo>
                  <a:pt x="778362" y="1376438"/>
                  <a:pt x="602981" y="1315962"/>
                  <a:pt x="445743" y="1146629"/>
                </a:cubicBezTo>
                <a:cubicBezTo>
                  <a:pt x="288505" y="977296"/>
                  <a:pt x="-64675" y="612020"/>
                  <a:pt x="10315" y="420915"/>
                </a:cubicBezTo>
                <a:cubicBezTo>
                  <a:pt x="85305" y="229810"/>
                  <a:pt x="750543" y="70152"/>
                  <a:pt x="895686" y="0"/>
                </a:cubicBez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451782" y="2322286"/>
            <a:ext cx="1510618" cy="3570514"/>
          </a:xfrm>
          <a:custGeom>
            <a:avLst/>
            <a:gdLst>
              <a:gd name="connsiteX0" fmla="*/ 131761 w 1510618"/>
              <a:gd name="connsiteY0" fmla="*/ 3570514 h 3570514"/>
              <a:gd name="connsiteX1" fmla="*/ 73704 w 1510618"/>
              <a:gd name="connsiteY1" fmla="*/ 2423885 h 3570514"/>
              <a:gd name="connsiteX2" fmla="*/ 1017132 w 1510618"/>
              <a:gd name="connsiteY2" fmla="*/ 1320800 h 3570514"/>
              <a:gd name="connsiteX3" fmla="*/ 1060675 w 1510618"/>
              <a:gd name="connsiteY3" fmla="*/ 348343 h 3570514"/>
              <a:gd name="connsiteX4" fmla="*/ 1510618 w 1510618"/>
              <a:gd name="connsiteY4" fmla="*/ 0 h 357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618" h="3570514">
                <a:moveTo>
                  <a:pt x="131761" y="3570514"/>
                </a:moveTo>
                <a:cubicBezTo>
                  <a:pt x="28951" y="3184675"/>
                  <a:pt x="-73858" y="2798837"/>
                  <a:pt x="73704" y="2423885"/>
                </a:cubicBezTo>
                <a:cubicBezTo>
                  <a:pt x="221266" y="2048933"/>
                  <a:pt x="852637" y="1666724"/>
                  <a:pt x="1017132" y="1320800"/>
                </a:cubicBezTo>
                <a:cubicBezTo>
                  <a:pt x="1181627" y="974876"/>
                  <a:pt x="978427" y="568476"/>
                  <a:pt x="1060675" y="348343"/>
                </a:cubicBezTo>
                <a:cubicBezTo>
                  <a:pt x="1142923" y="128210"/>
                  <a:pt x="1510618" y="0"/>
                  <a:pt x="1510618" y="0"/>
                </a:cubicBez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11" y="2901654"/>
            <a:ext cx="3556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243" y="2912406"/>
            <a:ext cx="3556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11" y="3578286"/>
            <a:ext cx="355600" cy="3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243" y="3570244"/>
            <a:ext cx="355600" cy="39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291" y="2842079"/>
            <a:ext cx="355600" cy="39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1" y="2794095"/>
            <a:ext cx="355600" cy="39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091" y="2634137"/>
            <a:ext cx="279400" cy="26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091" y="3255315"/>
            <a:ext cx="2794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899" y="3942202"/>
            <a:ext cx="2794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1615157"/>
            <a:ext cx="3661182" cy="4917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MBGF in 8 pages (7/8)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319"/>
            <a:ext cx="8229600" cy="4525963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Diagrammatics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rule #2 (irreducible-only)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195795"/>
            <a:ext cx="8686800" cy="2853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25835" y="2679963"/>
            <a:ext cx="350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Exclusion of reducible diagrams (so that no over-counting)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4648932" y="5965907"/>
            <a:ext cx="3680125" cy="745149"/>
          </a:xfrm>
          <a:prstGeom prst="donut">
            <a:avLst>
              <a:gd name="adj" fmla="val 6887"/>
            </a:avLst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Freeform 18"/>
          <p:cNvSpPr/>
          <p:nvPr/>
        </p:nvSpPr>
        <p:spPr>
          <a:xfrm flipV="1">
            <a:off x="4263242" y="3640807"/>
            <a:ext cx="2739900" cy="2329484"/>
          </a:xfrm>
          <a:custGeom>
            <a:avLst/>
            <a:gdLst>
              <a:gd name="connsiteX0" fmla="*/ 644893 w 876041"/>
              <a:gd name="connsiteY0" fmla="*/ 0 h 2762451"/>
              <a:gd name="connsiteX1" fmla="*/ 875899 w 876041"/>
              <a:gd name="connsiteY1" fmla="*/ 1395663 h 2762451"/>
              <a:gd name="connsiteX2" fmla="*/ 616017 w 876041"/>
              <a:gd name="connsiteY2" fmla="*/ 2367815 h 2762451"/>
              <a:gd name="connsiteX3" fmla="*/ 0 w 876041"/>
              <a:gd name="connsiteY3" fmla="*/ 2762451 h 2762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041" h="2762451">
                <a:moveTo>
                  <a:pt x="644893" y="0"/>
                </a:moveTo>
                <a:cubicBezTo>
                  <a:pt x="762802" y="500513"/>
                  <a:pt x="880712" y="1001027"/>
                  <a:pt x="875899" y="1395663"/>
                </a:cubicBezTo>
                <a:cubicBezTo>
                  <a:pt x="871086" y="1790299"/>
                  <a:pt x="762000" y="2140017"/>
                  <a:pt x="616017" y="2367815"/>
                </a:cubicBezTo>
                <a:cubicBezTo>
                  <a:pt x="470034" y="2595613"/>
                  <a:pt x="48126" y="2703095"/>
                  <a:pt x="0" y="2762451"/>
                </a:cubicBezTo>
              </a:path>
            </a:pathLst>
          </a:custGeom>
          <a:noFill/>
          <a:ln w="31750">
            <a:solidFill>
              <a:schemeClr val="accent3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MBGF in 8 pages (8/8)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319"/>
            <a:ext cx="8229600" cy="4525963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Diagrammatics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rule #3 (a vertex insertion) 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2873" y="4411050"/>
            <a:ext cx="5224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 vertex (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) insertion (so that no under-counting)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7476" y="5204951"/>
            <a:ext cx="283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12 GF3 diagrams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Simons and Smith</a:t>
            </a:r>
            <a:b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J. Chem. Phys.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(1973)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1932"/>
            <a:ext cx="8133647" cy="24320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84774" y="5204951"/>
            <a:ext cx="3415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6 additional GF3 diagrams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Purvis and </a:t>
            </a:r>
            <a:r>
              <a:rPr lang="en-US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Öhrn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Chem. Phys. Lett.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(1975)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019665" y="5480151"/>
            <a:ext cx="700645" cy="3711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97" y="2736484"/>
            <a:ext cx="8229600" cy="154009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Algebraic definitions of MBGF and general-order algorithms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19139" y="2870788"/>
            <a:ext cx="8750317" cy="2091657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#1: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/>
              <a:t>MP</a:t>
            </a:r>
            <a:r>
              <a:rPr lang="en-US" i="1" dirty="0" err="1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59358" y="6020130"/>
            <a:ext cx="361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Hermes, Simons and Ortiz</a:t>
            </a:r>
            <a:b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J. Chem. Theory </a:t>
            </a:r>
            <a:r>
              <a:rPr lang="en-US" i="1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Comput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(2015)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48207"/>
            <a:ext cx="32004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917563"/>
            <a:ext cx="72390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3168442"/>
            <a:ext cx="39751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3856051"/>
            <a:ext cx="8331200" cy="927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950" y="5082254"/>
            <a:ext cx="34417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249" y="5082254"/>
            <a:ext cx="34417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30394" y="1368391"/>
            <a:ext cx="428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General-order MP for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-electron system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30393" y="3188626"/>
            <a:ext cx="4539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General-order MP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i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±1-electron system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2821" y="5586080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Diagonal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frequency-independent self-energy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2821" y="6020129"/>
            <a:ext cx="361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Pickup and </a:t>
            </a:r>
            <a:r>
              <a:rPr lang="en-US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Goscinski</a:t>
            </a:r>
            <a:endParaRPr lang="en-US" dirty="0" smtClean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Mol. Phys.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(1973)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#1: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/>
              <a:t>MP</a:t>
            </a:r>
            <a:r>
              <a:rPr lang="en-US" i="1" dirty="0" err="1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59358" y="6020130"/>
            <a:ext cx="361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Hermes, Simons and Ortiz</a:t>
            </a:r>
            <a:b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J. Chem. Theory </a:t>
            </a:r>
            <a:r>
              <a:rPr lang="en-US" i="1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Comput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(2015)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7" y="703310"/>
            <a:ext cx="5299364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08437" y="1236511"/>
            <a:ext cx="5927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MP</a:t>
            </a:r>
            <a:r>
              <a:rPr lang="en-US" i="1" dirty="0" err="1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agrees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with diagonal,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-independent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self-energy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= 0 through 3, but </a:t>
            </a: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switches to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full (exact) self-energy at 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= ∞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64" y="2468910"/>
            <a:ext cx="911369" cy="1060116"/>
          </a:xfrm>
          <a:prstGeom prst="rect">
            <a:avLst/>
          </a:prstGeom>
        </p:spPr>
      </p:pic>
      <p:pic>
        <p:nvPicPr>
          <p:cNvPr id="28" name="Picture 27" descr="Orti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27" y="3148627"/>
            <a:ext cx="954083" cy="11405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64" y="4495064"/>
            <a:ext cx="911369" cy="114051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441061" y="4289140"/>
            <a:ext cx="1309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Vince Ortiz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Auburn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0377" y="3529026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Matt Hermes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UIUC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1937" y="5659764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Jack Simons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Utah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2731" y="3812086"/>
            <a:ext cx="15680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BH HOMO</a:t>
            </a:r>
          </a:p>
          <a:p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= 1.232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Å</a:t>
            </a:r>
            <a:endParaRPr lang="en-US" sz="14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minimal basis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frozen core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1" y="2935276"/>
            <a:ext cx="4352544" cy="2767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#1: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/>
              <a:t>MP</a:t>
            </a:r>
            <a:r>
              <a:rPr lang="en-US" i="1" dirty="0" err="1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59358" y="6020130"/>
            <a:ext cx="361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Hermes, Simons and Ortiz</a:t>
            </a:r>
            <a:b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J. Chem. Theory </a:t>
            </a:r>
            <a:r>
              <a:rPr lang="en-US" i="1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Comput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(2015)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211" y="1417638"/>
            <a:ext cx="44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Semi-reducible diagram</a:t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(corrects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diagonal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approximation error)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3117" y="2412994"/>
            <a:ext cx="487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inked-disconnected diagram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(corrects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-independent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approximation error)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2" y="2089829"/>
            <a:ext cx="2511552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Szabo &amp; </a:t>
            </a:r>
            <a:r>
              <a:rPr lang="en-US" dirty="0" err="1" smtClean="0"/>
              <a:t>Ostlund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5088"/>
            <a:ext cx="4328160" cy="5772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4" y="1687251"/>
            <a:ext cx="3216813" cy="42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#2 ~ #4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87203"/>
          </a:xfrm>
        </p:spPr>
        <p:txBody>
          <a:bodyPr>
            <a:normAutofit/>
          </a:bodyPr>
          <a:lstStyle/>
          <a:p>
            <a:r>
              <a:rPr lang="en-US" dirty="0" smtClean="0"/>
              <a:t>Could the diagrammatic rules be ignoring important classes of diagrams? Could the diagrammatic MBGF be wrong?</a:t>
            </a:r>
          </a:p>
          <a:p>
            <a:endParaRPr lang="en-US" dirty="0"/>
          </a:p>
          <a:p>
            <a:r>
              <a:rPr lang="en-US" dirty="0" smtClean="0"/>
              <a:t>#2 : Gell-Mann–Low time-dependent perturbation theory </a:t>
            </a:r>
            <a:r>
              <a:rPr lang="en-US" i="1" dirty="0" smtClean="0">
                <a:solidFill>
                  <a:srgbClr val="FF0000"/>
                </a:solidFill>
              </a:rPr>
              <a:t>– fail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#3 : diagram reverse engineering</a:t>
            </a:r>
            <a:r>
              <a:rPr lang="en-US" i="1" dirty="0">
                <a:solidFill>
                  <a:srgbClr val="FF0000"/>
                </a:solidFill>
              </a:rPr>
              <a:t> – fail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#4 </a:t>
            </a:r>
            <a:r>
              <a:rPr lang="en-US" dirty="0"/>
              <a:t>: </a:t>
            </a:r>
            <a:r>
              <a:rPr lang="en-US" dirty="0" err="1"/>
              <a:t>superoperator</a:t>
            </a:r>
            <a:r>
              <a:rPr lang="en-US" dirty="0"/>
              <a:t> </a:t>
            </a:r>
            <a:r>
              <a:rPr lang="en-US" dirty="0" smtClean="0"/>
              <a:t>algebra</a:t>
            </a:r>
            <a:r>
              <a:rPr lang="en-US" i="1" dirty="0">
                <a:solidFill>
                  <a:srgbClr val="FF0000"/>
                </a:solidFill>
              </a:rPr>
              <a:t> – fail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Backstory of general-order MP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70663" y="6407902"/>
            <a:ext cx="772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Knowles,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Somasundram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Handy and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Hirao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Chem. Phys. Lett.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1985.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3865" y="3814564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Peter Knowles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Cardiff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311" y="1730688"/>
            <a:ext cx="2010649" cy="2010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444" y="1349688"/>
            <a:ext cx="2273300" cy="381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748064" y="3525272"/>
            <a:ext cx="2999593" cy="865274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5503" y="3155940"/>
            <a:ext cx="42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Numerical differentiation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0506" y="1910191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FCI with modified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99" y="5345236"/>
            <a:ext cx="7124700" cy="927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899" y="4866978"/>
            <a:ext cx="3073400" cy="4064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2053141" y="1349688"/>
            <a:ext cx="319990" cy="3040858"/>
          </a:xfrm>
          <a:prstGeom prst="leftBrace">
            <a:avLst>
              <a:gd name="adj1" fmla="val 6400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16182" y="2871446"/>
            <a:ext cx="1441490" cy="2613470"/>
          </a:xfrm>
          <a:custGeom>
            <a:avLst/>
            <a:gdLst>
              <a:gd name="connsiteX0" fmla="*/ 1441490 w 1441490"/>
              <a:gd name="connsiteY0" fmla="*/ 0 h 2613470"/>
              <a:gd name="connsiteX1" fmla="*/ 930851 w 1441490"/>
              <a:gd name="connsiteY1" fmla="*/ 83128 h 2613470"/>
              <a:gd name="connsiteX2" fmla="*/ 396462 w 1441490"/>
              <a:gd name="connsiteY2" fmla="*/ 356260 h 2613470"/>
              <a:gd name="connsiteX3" fmla="*/ 40202 w 1441490"/>
              <a:gd name="connsiteY3" fmla="*/ 1270660 h 2613470"/>
              <a:gd name="connsiteX4" fmla="*/ 40202 w 1441490"/>
              <a:gd name="connsiteY4" fmla="*/ 2149434 h 2613470"/>
              <a:gd name="connsiteX5" fmla="*/ 325210 w 1441490"/>
              <a:gd name="connsiteY5" fmla="*/ 2553195 h 2613470"/>
              <a:gd name="connsiteX6" fmla="*/ 538966 w 1441490"/>
              <a:gd name="connsiteY6" fmla="*/ 2612572 h 261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1490" h="2613470">
                <a:moveTo>
                  <a:pt x="1441490" y="0"/>
                </a:moveTo>
                <a:cubicBezTo>
                  <a:pt x="1273256" y="11875"/>
                  <a:pt x="1105022" y="23751"/>
                  <a:pt x="930851" y="83128"/>
                </a:cubicBezTo>
                <a:cubicBezTo>
                  <a:pt x="756680" y="142505"/>
                  <a:pt x="544903" y="158338"/>
                  <a:pt x="396462" y="356260"/>
                </a:cubicBezTo>
                <a:cubicBezTo>
                  <a:pt x="248020" y="554182"/>
                  <a:pt x="99579" y="971798"/>
                  <a:pt x="40202" y="1270660"/>
                </a:cubicBezTo>
                <a:cubicBezTo>
                  <a:pt x="-19175" y="1569522"/>
                  <a:pt x="-7299" y="1935678"/>
                  <a:pt x="40202" y="2149434"/>
                </a:cubicBezTo>
                <a:cubicBezTo>
                  <a:pt x="87703" y="2363190"/>
                  <a:pt x="242083" y="2476005"/>
                  <a:pt x="325210" y="2553195"/>
                </a:cubicBezTo>
                <a:cubicBezTo>
                  <a:pt x="408337" y="2630385"/>
                  <a:pt x="465735" y="2610593"/>
                  <a:pt x="538966" y="2612572"/>
                </a:cubicBezTo>
              </a:path>
            </a:pathLst>
          </a:custGeom>
          <a:noFill/>
          <a:ln w="25400"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528" y="2266453"/>
            <a:ext cx="3886200" cy="787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4851" y="3635743"/>
            <a:ext cx="2679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#5: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smtClean="0"/>
              <a:t>-variation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882078"/>
            <a:ext cx="7086600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1335533"/>
            <a:ext cx="2273300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772" y="3857444"/>
            <a:ext cx="4991100" cy="3683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172773" y="4676252"/>
            <a:ext cx="4921250" cy="1559164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272" y="4760100"/>
            <a:ext cx="4546600" cy="647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972" y="5495474"/>
            <a:ext cx="4521200" cy="647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27807" y="4309592"/>
            <a:ext cx="42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Numerical differentiation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9600" y="1335752"/>
            <a:ext cx="329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FCI /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-FCI with modified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9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#6: diagrams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0124" y="6383996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Doran and Hirata 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5673" y="611487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Alex Doran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UIUC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638" y="4030997"/>
            <a:ext cx="1507987" cy="2010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37" y="2841709"/>
            <a:ext cx="2579592" cy="3491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3" y="1125524"/>
            <a:ext cx="3435395" cy="52584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05097" y="1569524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-variation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8033" y="2421621"/>
            <a:ext cx="2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Diagrams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36731" y="3436073"/>
            <a:ext cx="6110812" cy="649698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Agreement</a:t>
            </a:r>
            <a:endParaRPr lang="en-US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36731" y="4182998"/>
            <a:ext cx="6110812" cy="649698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Agreement</a:t>
            </a:r>
            <a:endParaRPr lang="en-US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6731" y="4933290"/>
            <a:ext cx="6110812" cy="649698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Agreement</a:t>
            </a:r>
            <a:endParaRPr lang="en-US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6731" y="5658643"/>
            <a:ext cx="6110812" cy="649698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Agreement</a:t>
            </a:r>
            <a:endParaRPr lang="en-US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44810" y="3012043"/>
            <a:ext cx="230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F. Dyson </a:t>
            </a: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prevails!</a:t>
            </a:r>
            <a:endParaRPr lang="en-US" b="1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374" y="1377688"/>
            <a:ext cx="2400985" cy="16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#7: recursion 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</a:t>
            </a:r>
            <a:r>
              <a:rPr lang="en-US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and Ortiz</a:t>
            </a:r>
            <a:r>
              <a:rPr lang="en-US" i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(2016)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22" y="4755167"/>
            <a:ext cx="63373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172" y="5317716"/>
            <a:ext cx="6299200" cy="45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61" y="3745746"/>
            <a:ext cx="4876800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57168" y="2785722"/>
            <a:ext cx="428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General-order MP for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-electron system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2842" y="4358632"/>
            <a:ext cx="591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General-order MP for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–1-electron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system for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all states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861" y="3223500"/>
            <a:ext cx="4914900" cy="4572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838407" y="1811539"/>
            <a:ext cx="2429605" cy="421745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14" y="1833234"/>
            <a:ext cx="7124700" cy="8001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695133" y="1364904"/>
            <a:ext cx="2550478" cy="820252"/>
            <a:chOff x="4282274" y="1355319"/>
            <a:chExt cx="2550478" cy="820252"/>
          </a:xfrm>
        </p:grpSpPr>
        <p:sp>
          <p:nvSpPr>
            <p:cNvPr id="22" name="Donut 21"/>
            <p:cNvSpPr/>
            <p:nvPr/>
          </p:nvSpPr>
          <p:spPr>
            <a:xfrm flipH="1">
              <a:off x="4282274" y="1355319"/>
              <a:ext cx="1770472" cy="422874"/>
            </a:xfrm>
            <a:prstGeom prst="donut">
              <a:avLst>
                <a:gd name="adj" fmla="val 6887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3" name="Elbow Connector 29"/>
            <p:cNvCxnSpPr/>
            <p:nvPr/>
          </p:nvCxnSpPr>
          <p:spPr>
            <a:xfrm rot="5400000">
              <a:off x="4306479" y="1822396"/>
              <a:ext cx="450471" cy="255880"/>
            </a:xfrm>
            <a:prstGeom prst="curvedConnector3">
              <a:avLst>
                <a:gd name="adj1" fmla="val 1794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34"/>
            <p:cNvCxnSpPr/>
            <p:nvPr/>
          </p:nvCxnSpPr>
          <p:spPr>
            <a:xfrm>
              <a:off x="5876256" y="1676675"/>
              <a:ext cx="956496" cy="445411"/>
            </a:xfrm>
            <a:prstGeom prst="curvedConnector3">
              <a:avLst>
                <a:gd name="adj1" fmla="val 9830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358" y="1460486"/>
            <a:ext cx="14287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45739" y="2979001"/>
            <a:ext cx="8420161" cy="3148910"/>
          </a:xfrm>
          <a:prstGeom prst="roundRect">
            <a:avLst>
              <a:gd name="adj" fmla="val 9970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#7: recursion 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838407" y="1744269"/>
            <a:ext cx="2429605" cy="421745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14" y="1765964"/>
            <a:ext cx="7124700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5536975"/>
            <a:ext cx="4107180" cy="441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14" y="3261088"/>
            <a:ext cx="3139440" cy="274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633" y="5422675"/>
            <a:ext cx="3124200" cy="5562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" y="3944673"/>
            <a:ext cx="8061960" cy="5638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8813" y="3111886"/>
            <a:ext cx="3970020" cy="5562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695133" y="1297634"/>
            <a:ext cx="2550478" cy="820252"/>
            <a:chOff x="4282274" y="1355319"/>
            <a:chExt cx="2550478" cy="820252"/>
          </a:xfrm>
        </p:grpSpPr>
        <p:sp>
          <p:nvSpPr>
            <p:cNvPr id="33" name="Donut 32"/>
            <p:cNvSpPr/>
            <p:nvPr/>
          </p:nvSpPr>
          <p:spPr>
            <a:xfrm flipH="1">
              <a:off x="4282274" y="1355319"/>
              <a:ext cx="1770472" cy="422874"/>
            </a:xfrm>
            <a:prstGeom prst="donut">
              <a:avLst>
                <a:gd name="adj" fmla="val 6887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4" name="Elbow Connector 29"/>
            <p:cNvCxnSpPr/>
            <p:nvPr/>
          </p:nvCxnSpPr>
          <p:spPr>
            <a:xfrm rot="5400000">
              <a:off x="4306479" y="1822396"/>
              <a:ext cx="450471" cy="255880"/>
            </a:xfrm>
            <a:prstGeom prst="curvedConnector3">
              <a:avLst>
                <a:gd name="adj1" fmla="val 1794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/>
            <p:nvPr/>
          </p:nvCxnSpPr>
          <p:spPr>
            <a:xfrm>
              <a:off x="5876256" y="1676675"/>
              <a:ext cx="956496" cy="445411"/>
            </a:xfrm>
            <a:prstGeom prst="curvedConnector3">
              <a:avLst>
                <a:gd name="adj1" fmla="val 9830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29" y="4707701"/>
            <a:ext cx="7269480" cy="556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7625" y="1375672"/>
            <a:ext cx="14287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18074" y="3509425"/>
            <a:ext cx="8168726" cy="2726439"/>
          </a:xfrm>
          <a:prstGeom prst="roundRect">
            <a:avLst>
              <a:gd name="adj" fmla="val 9970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#7: recursion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137" y="2604541"/>
            <a:ext cx="776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 long as the (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±1)-electron wave functions span complete space,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they can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just be single determinants, simplifying recursions considerably.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838407" y="1620838"/>
            <a:ext cx="2429605" cy="421745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14" y="1642533"/>
            <a:ext cx="7124700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20" y="5540198"/>
            <a:ext cx="4107180" cy="441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1" y="3835378"/>
            <a:ext cx="3139440" cy="274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381" y="5476399"/>
            <a:ext cx="3124200" cy="556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41" y="4295703"/>
            <a:ext cx="5974080" cy="556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003" y="3835378"/>
            <a:ext cx="2522220" cy="2743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695133" y="1174203"/>
            <a:ext cx="2550478" cy="820252"/>
            <a:chOff x="4282274" y="1355319"/>
            <a:chExt cx="2550478" cy="820252"/>
          </a:xfrm>
        </p:grpSpPr>
        <p:sp>
          <p:nvSpPr>
            <p:cNvPr id="24" name="Donut 23"/>
            <p:cNvSpPr/>
            <p:nvPr/>
          </p:nvSpPr>
          <p:spPr>
            <a:xfrm flipH="1">
              <a:off x="4282274" y="1355319"/>
              <a:ext cx="1770472" cy="422874"/>
            </a:xfrm>
            <a:prstGeom prst="donut">
              <a:avLst>
                <a:gd name="adj" fmla="val 6887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5" name="Elbow Connector 29"/>
            <p:cNvCxnSpPr/>
            <p:nvPr/>
          </p:nvCxnSpPr>
          <p:spPr>
            <a:xfrm rot="5400000">
              <a:off x="4306479" y="1822396"/>
              <a:ext cx="450471" cy="255880"/>
            </a:xfrm>
            <a:prstGeom prst="curvedConnector3">
              <a:avLst>
                <a:gd name="adj1" fmla="val 1794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34"/>
            <p:cNvCxnSpPr/>
            <p:nvPr/>
          </p:nvCxnSpPr>
          <p:spPr>
            <a:xfrm>
              <a:off x="5876256" y="1676675"/>
              <a:ext cx="956496" cy="445411"/>
            </a:xfrm>
            <a:prstGeom prst="curvedConnector3">
              <a:avLst>
                <a:gd name="adj1" fmla="val 9830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357" y="4917950"/>
            <a:ext cx="6614160" cy="556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9901" y="1258069"/>
            <a:ext cx="1409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63414" y="3310492"/>
            <a:ext cx="8420161" cy="2974193"/>
          </a:xfrm>
          <a:prstGeom prst="roundRect">
            <a:avLst>
              <a:gd name="adj" fmla="val 9970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#7: recursion 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805" y="2484542"/>
            <a:ext cx="847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 biorthogonal expansion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clarifies the relation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between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MP</a:t>
            </a:r>
            <a:r>
              <a:rPr lang="en-US" i="1" dirty="0" err="1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MBGF; shows the difference at 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= 4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 semi-reducible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and linked-disconnected diagrams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785991" y="1614438"/>
            <a:ext cx="2429605" cy="421745"/>
          </a:xfrm>
          <a:prstGeom prst="roundRect">
            <a:avLst>
              <a:gd name="adj" fmla="val 9854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98" y="1636133"/>
            <a:ext cx="7124700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61" y="5731248"/>
            <a:ext cx="4107180" cy="441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55" y="3564765"/>
            <a:ext cx="3139440" cy="274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454" y="5616948"/>
            <a:ext cx="3124200" cy="5562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854" y="3415563"/>
            <a:ext cx="3970020" cy="55626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42717" y="1167803"/>
            <a:ext cx="2550478" cy="820252"/>
            <a:chOff x="4282274" y="1355319"/>
            <a:chExt cx="2550478" cy="820252"/>
          </a:xfrm>
        </p:grpSpPr>
        <p:sp>
          <p:nvSpPr>
            <p:cNvPr id="34" name="Donut 33"/>
            <p:cNvSpPr/>
            <p:nvPr/>
          </p:nvSpPr>
          <p:spPr>
            <a:xfrm flipH="1">
              <a:off x="4282274" y="1355319"/>
              <a:ext cx="1770472" cy="422874"/>
            </a:xfrm>
            <a:prstGeom prst="donut">
              <a:avLst>
                <a:gd name="adj" fmla="val 6887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5" name="Elbow Connector 29"/>
            <p:cNvCxnSpPr/>
            <p:nvPr/>
          </p:nvCxnSpPr>
          <p:spPr>
            <a:xfrm rot="5400000">
              <a:off x="4306479" y="1822396"/>
              <a:ext cx="450471" cy="255880"/>
            </a:xfrm>
            <a:prstGeom prst="curvedConnector3">
              <a:avLst>
                <a:gd name="adj1" fmla="val 1794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4"/>
            <p:cNvCxnSpPr/>
            <p:nvPr/>
          </p:nvCxnSpPr>
          <p:spPr>
            <a:xfrm>
              <a:off x="5876256" y="1676675"/>
              <a:ext cx="956496" cy="445411"/>
            </a:xfrm>
            <a:prstGeom prst="curvedConnector3">
              <a:avLst>
                <a:gd name="adj1" fmla="val 9830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19" y="4227612"/>
            <a:ext cx="7456058" cy="54351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57795" y="3949677"/>
            <a:ext cx="226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MP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445161" y="4226937"/>
            <a:ext cx="1350636" cy="504407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2012" y="1242011"/>
            <a:ext cx="1392286" cy="334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1916" y="4985720"/>
            <a:ext cx="4567464" cy="5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Linked-diagram theorem for MBGF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40" y="5426547"/>
            <a:ext cx="894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Unlinked diagrams mutually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cancel exactly,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justifying the diagrammatic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rule #1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(linked-only) and size consistency.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18074" y="1321452"/>
            <a:ext cx="8168726" cy="2369645"/>
          </a:xfrm>
          <a:prstGeom prst="roundRect">
            <a:avLst>
              <a:gd name="adj" fmla="val 9970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20" y="3111093"/>
            <a:ext cx="4107180" cy="441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311" y="1406273"/>
            <a:ext cx="3139440" cy="2743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81" y="3047294"/>
            <a:ext cx="3124200" cy="55626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366095" y="1872768"/>
            <a:ext cx="2268400" cy="558813"/>
          </a:xfrm>
          <a:prstGeom prst="roundRect">
            <a:avLst>
              <a:gd name="adj" fmla="val 997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037605" y="3032348"/>
            <a:ext cx="1433283" cy="558813"/>
          </a:xfrm>
          <a:prstGeom prst="roundRect">
            <a:avLst>
              <a:gd name="adj" fmla="val 997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647" y="3725774"/>
            <a:ext cx="6801867" cy="1658778"/>
          </a:xfrm>
          <a:prstGeom prst="rect">
            <a:avLst/>
          </a:prstGeom>
        </p:spPr>
      </p:pic>
      <p:cxnSp>
        <p:nvCxnSpPr>
          <p:cNvPr id="30" name="Elbow Connector 29"/>
          <p:cNvCxnSpPr/>
          <p:nvPr/>
        </p:nvCxnSpPr>
        <p:spPr>
          <a:xfrm rot="5400000">
            <a:off x="5239291" y="3108319"/>
            <a:ext cx="1686453" cy="33392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4"/>
          <p:cNvCxnSpPr/>
          <p:nvPr/>
        </p:nvCxnSpPr>
        <p:spPr>
          <a:xfrm rot="5400000">
            <a:off x="7093340" y="3609820"/>
            <a:ext cx="512140" cy="4545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357" y="2483561"/>
            <a:ext cx="6614160" cy="55626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721068" y="1864536"/>
            <a:ext cx="2497528" cy="558813"/>
          </a:xfrm>
          <a:prstGeom prst="roundRect">
            <a:avLst>
              <a:gd name="adj" fmla="val 997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" name="Elbow Connector 29"/>
          <p:cNvCxnSpPr/>
          <p:nvPr/>
        </p:nvCxnSpPr>
        <p:spPr>
          <a:xfrm rot="5400000">
            <a:off x="2812938" y="2991985"/>
            <a:ext cx="1415783" cy="27438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185646" y="3751309"/>
            <a:ext cx="4032950" cy="1667920"/>
          </a:xfrm>
          <a:prstGeom prst="roundRect">
            <a:avLst>
              <a:gd name="adj" fmla="val 997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2159" y="5107553"/>
            <a:ext cx="680597" cy="150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5568" y="5107553"/>
            <a:ext cx="551191" cy="154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0545" y="1411014"/>
            <a:ext cx="2706969" cy="278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6527" y="1892632"/>
            <a:ext cx="5670843" cy="5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Factorization theorem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95409" y="6391872"/>
            <a:ext cx="674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Frantz and Mills (1960); Hirata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40" y="5992953"/>
            <a:ext cx="894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Cancelations of unlinked diagrams with different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time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orderings due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factorization.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58" y="1196582"/>
            <a:ext cx="6801867" cy="1658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72" y="3102449"/>
            <a:ext cx="3268810" cy="144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05" y="3264560"/>
            <a:ext cx="3203463" cy="113797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491502" y="1138231"/>
            <a:ext cx="748464" cy="1831948"/>
          </a:xfrm>
          <a:prstGeom prst="roundRect">
            <a:avLst>
              <a:gd name="adj" fmla="val 997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2" name="Elbow Connector 29"/>
          <p:cNvCxnSpPr>
            <a:endCxn id="33" idx="0"/>
          </p:cNvCxnSpPr>
          <p:nvPr/>
        </p:nvCxnSpPr>
        <p:spPr>
          <a:xfrm rot="10800000" flipV="1">
            <a:off x="1015730" y="2645953"/>
            <a:ext cx="3475773" cy="41178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676071" y="3057739"/>
            <a:ext cx="679315" cy="1550468"/>
          </a:xfrm>
          <a:prstGeom prst="roundRect">
            <a:avLst>
              <a:gd name="adj" fmla="val 997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224558" y="1138231"/>
            <a:ext cx="748464" cy="1431971"/>
          </a:xfrm>
          <a:prstGeom prst="roundRect">
            <a:avLst>
              <a:gd name="adj" fmla="val 997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546945" y="3124641"/>
            <a:ext cx="748464" cy="1143811"/>
          </a:xfrm>
          <a:prstGeom prst="roundRect">
            <a:avLst>
              <a:gd name="adj" fmla="val 997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Elbow Connector 29"/>
          <p:cNvCxnSpPr>
            <a:stCxn id="34" idx="2"/>
            <a:endCxn id="35" idx="0"/>
          </p:cNvCxnSpPr>
          <p:nvPr/>
        </p:nvCxnSpPr>
        <p:spPr>
          <a:xfrm rot="16200000" flipH="1">
            <a:off x="1482764" y="2686227"/>
            <a:ext cx="554439" cy="322387"/>
          </a:xfrm>
          <a:prstGeom prst="curvedConnector3">
            <a:avLst>
              <a:gd name="adj1" fmla="val 6988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63" y="4866900"/>
            <a:ext cx="7767673" cy="911857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76071" y="4836282"/>
            <a:ext cx="3449584" cy="509309"/>
          </a:xfrm>
          <a:prstGeom prst="roundRect">
            <a:avLst>
              <a:gd name="adj" fmla="val 997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8" name="Elbow Connector 29"/>
          <p:cNvCxnSpPr>
            <a:endCxn id="37" idx="0"/>
          </p:cNvCxnSpPr>
          <p:nvPr/>
        </p:nvCxnSpPr>
        <p:spPr>
          <a:xfrm>
            <a:off x="1355386" y="4511990"/>
            <a:ext cx="1045477" cy="32429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4315956" y="4827032"/>
            <a:ext cx="4151971" cy="509309"/>
          </a:xfrm>
          <a:prstGeom prst="roundRect">
            <a:avLst>
              <a:gd name="adj" fmla="val 997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1" name="Elbow Connector 29"/>
          <p:cNvCxnSpPr>
            <a:stCxn id="35" idx="2"/>
            <a:endCxn id="40" idx="0"/>
          </p:cNvCxnSpPr>
          <p:nvPr/>
        </p:nvCxnSpPr>
        <p:spPr>
          <a:xfrm rot="16200000" flipH="1">
            <a:off x="3877269" y="2312359"/>
            <a:ext cx="558580" cy="447076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5654907" y="1492060"/>
            <a:ext cx="748464" cy="1078140"/>
          </a:xfrm>
          <a:prstGeom prst="roundRect">
            <a:avLst>
              <a:gd name="adj" fmla="val 9970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1" name="Elbow Connector 29"/>
          <p:cNvCxnSpPr>
            <a:stCxn id="60" idx="2"/>
            <a:endCxn id="63" idx="0"/>
          </p:cNvCxnSpPr>
          <p:nvPr/>
        </p:nvCxnSpPr>
        <p:spPr>
          <a:xfrm rot="5400000">
            <a:off x="4406156" y="1758165"/>
            <a:ext cx="810949" cy="2435018"/>
          </a:xfrm>
          <a:prstGeom prst="curvedConnector3">
            <a:avLst>
              <a:gd name="adj1" fmla="val 6199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3243360" y="3381149"/>
            <a:ext cx="701522" cy="900271"/>
          </a:xfrm>
          <a:prstGeom prst="roundRect">
            <a:avLst>
              <a:gd name="adj" fmla="val 9970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5732834" y="5335981"/>
            <a:ext cx="2735093" cy="509309"/>
          </a:xfrm>
          <a:prstGeom prst="roundRect">
            <a:avLst>
              <a:gd name="adj" fmla="val 9970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8" name="Elbow Connector 29"/>
          <p:cNvCxnSpPr>
            <a:stCxn id="63" idx="2"/>
          </p:cNvCxnSpPr>
          <p:nvPr/>
        </p:nvCxnSpPr>
        <p:spPr>
          <a:xfrm rot="16200000" flipH="1">
            <a:off x="3963015" y="3912525"/>
            <a:ext cx="1400926" cy="213871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Determinant-based full configuration interaction</a:t>
            </a:r>
          </a:p>
          <a:p>
            <a:pPr lvl="1"/>
            <a:r>
              <a:rPr lang="en-US" dirty="0" smtClean="0"/>
              <a:t>Knowles and Handy, </a:t>
            </a:r>
            <a:r>
              <a:rPr lang="en-US" i="1" dirty="0" smtClean="0"/>
              <a:t>Chem. Phys. </a:t>
            </a:r>
            <a:r>
              <a:rPr lang="en-US" i="1" dirty="0" err="1" smtClean="0"/>
              <a:t>Lett</a:t>
            </a:r>
            <a:r>
              <a:rPr lang="en-US" i="1" dirty="0" smtClean="0"/>
              <a:t>.</a:t>
            </a:r>
            <a:r>
              <a:rPr lang="en-US" dirty="0" smtClean="0"/>
              <a:t> 1984.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7012571" y="5479832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Peter Knowles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Cardiff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369" y="3395956"/>
            <a:ext cx="2010649" cy="2010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4" y="1287790"/>
            <a:ext cx="6871063" cy="5150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82" y="5833362"/>
            <a:ext cx="6159500" cy="812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81958" y="3162783"/>
            <a:ext cx="253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String                    Address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647111"/>
            <a:ext cx="6807200" cy="71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8" y="2587785"/>
            <a:ext cx="3541776" cy="2877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Vertex insertion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470888" y="3510663"/>
            <a:ext cx="4566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number of 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is not equal to the perturbation order, justifying diagrammatic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rule #3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(a vertex insertion).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078633" y="1571034"/>
            <a:ext cx="986733" cy="595411"/>
          </a:xfrm>
          <a:prstGeom prst="roundRect">
            <a:avLst>
              <a:gd name="adj" fmla="val 9854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93366" y="1571034"/>
            <a:ext cx="986733" cy="595411"/>
          </a:xfrm>
          <a:prstGeom prst="roundRect">
            <a:avLst>
              <a:gd name="adj" fmla="val 9854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 #7: self-energy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42809" y="6391872"/>
            <a:ext cx="699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Frantz and Mills (1960); Hirata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05" y="5118790"/>
            <a:ext cx="7429500" cy="9271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47861" y="5047669"/>
            <a:ext cx="7994822" cy="1122947"/>
          </a:xfrm>
          <a:prstGeom prst="roundRect">
            <a:avLst>
              <a:gd name="adj" fmla="val 9970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382" y="2057902"/>
            <a:ext cx="4533900" cy="31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83" y="3227616"/>
            <a:ext cx="7848600" cy="38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4049627"/>
            <a:ext cx="6375400" cy="381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183205" y="1826215"/>
            <a:ext cx="4880897" cy="749418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792" y="1458177"/>
            <a:ext cx="42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Dyson equation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2792" y="2781269"/>
            <a:ext cx="42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Perturbative expansions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2792" y="4652296"/>
            <a:ext cx="421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Recursion for self-energy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2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9" y="3098799"/>
            <a:ext cx="4618070" cy="2043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35" y="1770296"/>
            <a:ext cx="2482969" cy="3335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Irreducible-diagram </a:t>
            </a:r>
            <a:r>
              <a:rPr lang="en-US" dirty="0" smtClean="0"/>
              <a:t>theorem for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4551" y="1580122"/>
            <a:ext cx="5967663" cy="1526817"/>
          </a:xfrm>
          <a:prstGeom prst="roundRect">
            <a:avLst>
              <a:gd name="adj" fmla="val 7965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838" y="5355863"/>
            <a:ext cx="753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Single 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(0)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lines can be factored, justifying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trimming of dangling lines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and diagrammatic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rule #2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(irreducible only). 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81" y="1720341"/>
            <a:ext cx="5554746" cy="1305318"/>
          </a:xfrm>
          <a:prstGeom prst="rect">
            <a:avLst/>
          </a:prstGeom>
        </p:spPr>
      </p:pic>
      <p:cxnSp>
        <p:nvCxnSpPr>
          <p:cNvPr id="12" name="Elbow Connector 29"/>
          <p:cNvCxnSpPr/>
          <p:nvPr/>
        </p:nvCxnSpPr>
        <p:spPr>
          <a:xfrm rot="16200000" flipH="1">
            <a:off x="701388" y="3490846"/>
            <a:ext cx="1934824" cy="633112"/>
          </a:xfrm>
          <a:prstGeom prst="curvedConnector3">
            <a:avLst>
              <a:gd name="adj1" fmla="val 10146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34"/>
          <p:cNvCxnSpPr/>
          <p:nvPr/>
        </p:nvCxnSpPr>
        <p:spPr>
          <a:xfrm rot="5400000">
            <a:off x="2313921" y="3085612"/>
            <a:ext cx="689787" cy="188933"/>
          </a:xfrm>
          <a:prstGeom prst="curvedConnector3">
            <a:avLst>
              <a:gd name="adj1" fmla="val 10302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9"/>
          <p:cNvCxnSpPr/>
          <p:nvPr/>
        </p:nvCxnSpPr>
        <p:spPr>
          <a:xfrm>
            <a:off x="4034946" y="2801342"/>
            <a:ext cx="2566869" cy="1150898"/>
          </a:xfrm>
          <a:prstGeom prst="curvedConnector3">
            <a:avLst>
              <a:gd name="adj1" fmla="val -26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34"/>
          <p:cNvCxnSpPr/>
          <p:nvPr/>
        </p:nvCxnSpPr>
        <p:spPr>
          <a:xfrm>
            <a:off x="4975096" y="2802720"/>
            <a:ext cx="1599831" cy="233278"/>
          </a:xfrm>
          <a:prstGeom prst="curvedConnector3">
            <a:avLst>
              <a:gd name="adj1" fmla="val -17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29"/>
          <p:cNvCxnSpPr/>
          <p:nvPr/>
        </p:nvCxnSpPr>
        <p:spPr>
          <a:xfrm>
            <a:off x="4448852" y="2801342"/>
            <a:ext cx="2152963" cy="658255"/>
          </a:xfrm>
          <a:prstGeom prst="curvedConnector3">
            <a:avLst>
              <a:gd name="adj1" fmla="val -2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Factorization theorem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8873" y="5694433"/>
            <a:ext cx="894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Trimming of dangling lines and removal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of reducible diagrams due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factorization.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90" y="2148026"/>
            <a:ext cx="5673492" cy="1300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08" y="4463893"/>
            <a:ext cx="5477320" cy="1138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098" y="1521400"/>
            <a:ext cx="5535984" cy="4947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008" y="3822972"/>
            <a:ext cx="5535984" cy="494784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385226" y="1431933"/>
            <a:ext cx="486383" cy="491749"/>
          </a:xfrm>
          <a:prstGeom prst="roundRect">
            <a:avLst>
              <a:gd name="adj" fmla="val 19370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14292" y="3730470"/>
            <a:ext cx="2221479" cy="561237"/>
          </a:xfrm>
          <a:prstGeom prst="roundRect">
            <a:avLst>
              <a:gd name="adj" fmla="val 9970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645123" y="2079621"/>
            <a:ext cx="3726978" cy="1415244"/>
          </a:xfrm>
          <a:prstGeom prst="roundRect">
            <a:avLst>
              <a:gd name="adj" fmla="val 9970"/>
            </a:avLst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42809" y="6391872"/>
            <a:ext cx="699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Frantz and Mills (1960); Hirata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831098" y="4437844"/>
            <a:ext cx="4537276" cy="1164087"/>
          </a:xfrm>
          <a:prstGeom prst="roundRect">
            <a:avLst>
              <a:gd name="adj" fmla="val 9970"/>
            </a:avLst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927142" y="3730470"/>
            <a:ext cx="1901675" cy="561237"/>
          </a:xfrm>
          <a:prstGeom prst="roundRect">
            <a:avLst>
              <a:gd name="adj" fmla="val 997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640748" y="4424051"/>
            <a:ext cx="590145" cy="1164087"/>
          </a:xfrm>
          <a:prstGeom prst="roundRect">
            <a:avLst>
              <a:gd name="adj" fmla="val 997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894660" y="1425139"/>
            <a:ext cx="570660" cy="488169"/>
          </a:xfrm>
          <a:prstGeom prst="roundRect">
            <a:avLst>
              <a:gd name="adj" fmla="val 2714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584020" y="1415105"/>
            <a:ext cx="570660" cy="488169"/>
          </a:xfrm>
          <a:prstGeom prst="roundRect">
            <a:avLst>
              <a:gd name="adj" fmla="val 2714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83044" y="2078332"/>
            <a:ext cx="401576" cy="367964"/>
          </a:xfrm>
          <a:prstGeom prst="roundRect">
            <a:avLst>
              <a:gd name="adj" fmla="val 2714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427241" y="3116093"/>
            <a:ext cx="401576" cy="367964"/>
          </a:xfrm>
          <a:prstGeom prst="roundRect">
            <a:avLst>
              <a:gd name="adj" fmla="val 27140"/>
            </a:avLst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94" y="1894840"/>
            <a:ext cx="45720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2" y="1894840"/>
            <a:ext cx="45720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MBGF: </a:t>
            </a:r>
            <a:r>
              <a:rPr lang="en-US" dirty="0" smtClean="0"/>
              <a:t>Koopmans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6468" y="3210044"/>
            <a:ext cx="15680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BH HOMO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minimal basis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frozen core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8742" y="3125708"/>
            <a:ext cx="15680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 HOMO–1 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minimal basis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frozen core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24230"/>
            <a:ext cx="4332591" cy="3014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" y="1967554"/>
            <a:ext cx="4542375" cy="3127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MBGF: </a:t>
            </a:r>
            <a:r>
              <a:rPr lang="en-US" dirty="0" smtClean="0"/>
              <a:t>Satellite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35772" y="6391872"/>
            <a:ext cx="4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Hirata, Doran, Knowles and Ortiz</a:t>
            </a:r>
            <a:r>
              <a:rPr lang="en-US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2017)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6740" y="3067370"/>
            <a:ext cx="16979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BH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non-Koopmans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minimal basis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frozen core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8325"/>
            <a:ext cx="8229600" cy="4871852"/>
          </a:xfrm>
        </p:spPr>
        <p:txBody>
          <a:bodyPr>
            <a:normAutofit/>
          </a:bodyPr>
          <a:lstStyle/>
          <a:p>
            <a:r>
              <a:rPr lang="en-US" dirty="0" smtClean="0"/>
              <a:t>3 recursive definitions for Green’s function. </a:t>
            </a:r>
          </a:p>
          <a:p>
            <a:r>
              <a:rPr lang="en-US" dirty="0" smtClean="0"/>
              <a:t>1 recursive definition for self-energy.</a:t>
            </a:r>
          </a:p>
          <a:p>
            <a:r>
              <a:rPr lang="en-US" dirty="0" smtClean="0"/>
              <a:t>6 general-order algorithms (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/>
              <a:t>MP</a:t>
            </a:r>
            <a:r>
              <a:rPr lang="en-US" i="1" dirty="0" err="1" smtClean="0"/>
              <a:t>n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smtClean="0"/>
              <a:t>-variation, diagrams, 3 recursions).</a:t>
            </a:r>
          </a:p>
          <a:p>
            <a:r>
              <a:rPr lang="en-US" dirty="0" smtClean="0"/>
              <a:t>Linked-diagram theorem for Green’s function.</a:t>
            </a:r>
          </a:p>
          <a:p>
            <a:r>
              <a:rPr lang="en-US" dirty="0" smtClean="0"/>
              <a:t>Irreducible-diagram theorem </a:t>
            </a:r>
            <a:r>
              <a:rPr lang="en-US" dirty="0" smtClean="0"/>
              <a:t>for self-energy.</a:t>
            </a:r>
          </a:p>
          <a:p>
            <a:r>
              <a:rPr lang="en-US" dirty="0" smtClean="0"/>
              <a:t>Rationalized 3 diagrammatic rules of MBGF.</a:t>
            </a:r>
          </a:p>
          <a:p>
            <a:r>
              <a:rPr lang="en-US" dirty="0" smtClean="0"/>
              <a:t>Rationalized differences between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/>
              <a:t>MP</a:t>
            </a:r>
            <a:r>
              <a:rPr lang="en-US" i="1" dirty="0" err="1" smtClean="0"/>
              <a:t>n</a:t>
            </a:r>
            <a:r>
              <a:rPr lang="en-US" dirty="0" smtClean="0"/>
              <a:t> and </a:t>
            </a:r>
            <a:r>
              <a:rPr lang="en-US" dirty="0" smtClean="0"/>
              <a:t>MBGF (in terms of semi-reducible and linked-disconnected).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37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Determinant-based, general-order </a:t>
            </a:r>
            <a:r>
              <a:rPr lang="en-US" dirty="0" err="1" smtClean="0"/>
              <a:t>Møller-Plesset</a:t>
            </a:r>
            <a:r>
              <a:rPr lang="en-US" dirty="0" smtClean="0"/>
              <a:t> perturbation (MP) theory</a:t>
            </a:r>
          </a:p>
          <a:p>
            <a:pPr lvl="1"/>
            <a:r>
              <a:rPr lang="en-US" dirty="0" smtClean="0"/>
              <a:t>Knowles, </a:t>
            </a:r>
            <a:r>
              <a:rPr lang="en-US" dirty="0" err="1" smtClean="0"/>
              <a:t>Somasundram</a:t>
            </a:r>
            <a:r>
              <a:rPr lang="en-US" dirty="0" smtClean="0"/>
              <a:t>, Handy,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Hirao</a:t>
            </a:r>
            <a:r>
              <a:rPr lang="en-US" dirty="0" smtClean="0"/>
              <a:t>, </a:t>
            </a:r>
            <a:r>
              <a:rPr lang="en-US" i="1" dirty="0" smtClean="0"/>
              <a:t>Chem. Phys. </a:t>
            </a:r>
            <a:r>
              <a:rPr lang="en-US" i="1" dirty="0" err="1" smtClean="0"/>
              <a:t>Lett</a:t>
            </a:r>
            <a:r>
              <a:rPr lang="en-US" i="1" dirty="0" smtClean="0"/>
              <a:t>. </a:t>
            </a:r>
            <a:r>
              <a:rPr lang="en-US" dirty="0" smtClean="0"/>
              <a:t>1985.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73" y="5443455"/>
            <a:ext cx="7124700" cy="92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73" y="3738177"/>
            <a:ext cx="1676400" cy="34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2571" y="4589168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Peter Knowles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Cardiff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369" y="2505292"/>
            <a:ext cx="2010649" cy="2010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73" y="4709133"/>
            <a:ext cx="3073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General-order 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Determinant-based, general-order coupled-cluster (CC) theory</a:t>
            </a:r>
          </a:p>
          <a:p>
            <a:pPr lvl="1"/>
            <a:r>
              <a:rPr lang="en-US" dirty="0" smtClean="0"/>
              <a:t>Hirata and Bartlett, </a:t>
            </a:r>
            <a:r>
              <a:rPr lang="en-US" i="1" dirty="0" smtClean="0"/>
              <a:t>Chem. Phys. </a:t>
            </a:r>
            <a:r>
              <a:rPr lang="en-US" i="1" dirty="0" err="1" smtClean="0"/>
              <a:t>Lett</a:t>
            </a:r>
            <a:r>
              <a:rPr lang="en-US" i="1" dirty="0" smtClean="0"/>
              <a:t>. </a:t>
            </a:r>
            <a:r>
              <a:rPr lang="en-US" dirty="0" smtClean="0"/>
              <a:t>2000.</a:t>
            </a:r>
          </a:p>
          <a:p>
            <a:pPr lvl="1"/>
            <a:r>
              <a:rPr lang="en-US" dirty="0" err="1" smtClean="0"/>
              <a:t>Kállay</a:t>
            </a:r>
            <a:r>
              <a:rPr lang="en-US" dirty="0" smtClean="0"/>
              <a:t> and </a:t>
            </a:r>
            <a:r>
              <a:rPr lang="en-US" dirty="0" err="1" smtClean="0"/>
              <a:t>Surján</a:t>
            </a:r>
            <a:r>
              <a:rPr lang="en-US" dirty="0" smtClean="0"/>
              <a:t>, </a:t>
            </a:r>
            <a:r>
              <a:rPr lang="en-US" i="1" dirty="0" smtClean="0"/>
              <a:t>J. Chem</a:t>
            </a:r>
            <a:r>
              <a:rPr lang="en-US" i="1" dirty="0"/>
              <a:t>. Phys</a:t>
            </a:r>
            <a:r>
              <a:rPr lang="en-US" i="1" dirty="0" smtClean="0"/>
              <a:t>. </a:t>
            </a:r>
            <a:r>
              <a:rPr lang="en-US" dirty="0" smtClean="0"/>
              <a:t>2000.</a:t>
            </a:r>
          </a:p>
          <a:p>
            <a:pPr lvl="1"/>
            <a:r>
              <a:rPr lang="en-US" dirty="0" smtClean="0"/>
              <a:t>Olsen, </a:t>
            </a:r>
            <a:r>
              <a:rPr lang="en-US" i="1" dirty="0"/>
              <a:t>J. Chem. Phys. </a:t>
            </a:r>
            <a:r>
              <a:rPr lang="en-US" dirty="0" smtClean="0"/>
              <a:t>2000.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016" y="4041349"/>
            <a:ext cx="3784600" cy="55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816" y="4914542"/>
            <a:ext cx="21590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16" y="5609935"/>
            <a:ext cx="7086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42" y="2732688"/>
            <a:ext cx="3543366" cy="1841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059" y="4702452"/>
            <a:ext cx="2400985" cy="1634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5851" y="6336807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Freeman Dyson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136" y="4868705"/>
            <a:ext cx="1361124" cy="1361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64" y="4868705"/>
            <a:ext cx="1761274" cy="1385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354" y="4868705"/>
            <a:ext cx="1793566" cy="1359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0548" y="6253707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Computers</a:t>
            </a:r>
            <a:endParaRPr lang="en-US" sz="14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2022" y="6253706"/>
            <a:ext cx="10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Telescopes</a:t>
            </a:r>
            <a:endParaRPr lang="en-US" sz="14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3105" y="6222562"/>
            <a:ext cx="61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X-ray</a:t>
            </a:r>
            <a:endParaRPr lang="en-US" sz="14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91" y="1156302"/>
            <a:ext cx="2217268" cy="15476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8560" y="1672517"/>
            <a:ext cx="1808240" cy="22582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79376" y="393080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Richard Feynman</a:t>
            </a:r>
            <a:endParaRPr lang="en-US" dirty="0">
              <a:solidFill>
                <a:srgbClr val="FF65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3813"/>
          </a:xfrm>
        </p:spPr>
        <p:txBody>
          <a:bodyPr>
            <a:normAutofit/>
          </a:bodyPr>
          <a:lstStyle/>
          <a:p>
            <a:r>
              <a:rPr lang="en-US" dirty="0" smtClean="0"/>
              <a:t>Green’s functions</a:t>
            </a:r>
            <a:endParaRPr lang="en-US" dirty="0"/>
          </a:p>
        </p:txBody>
      </p:sp>
      <p:pic>
        <p:nvPicPr>
          <p:cNvPr id="20" name="Picture 19" descr="TOC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37" y="1238775"/>
            <a:ext cx="2472315" cy="1382730"/>
          </a:xfrm>
          <a:prstGeom prst="rect">
            <a:avLst/>
          </a:prstGeom>
        </p:spPr>
      </p:pic>
      <p:pic>
        <p:nvPicPr>
          <p:cNvPr id="21" name="Picture 20" descr="fig5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61" y="2731490"/>
            <a:ext cx="1145102" cy="1970962"/>
          </a:xfrm>
          <a:prstGeom prst="rect">
            <a:avLst/>
          </a:prstGeom>
        </p:spPr>
      </p:pic>
      <p:pic>
        <p:nvPicPr>
          <p:cNvPr id="22" name="Picture 21" descr="fig6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774" y="2733687"/>
            <a:ext cx="1145101" cy="197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A disparate style of explaining MBGF (as opposed to CI, MBPT, CC).</a:t>
            </a:r>
          </a:p>
          <a:p>
            <a:pPr lvl="1"/>
            <a:r>
              <a:rPr lang="en-US" dirty="0"/>
              <a:t>Dyson equation versus Schrödinger equation</a:t>
            </a:r>
          </a:p>
          <a:p>
            <a:pPr lvl="1"/>
            <a:r>
              <a:rPr lang="en-US" dirty="0"/>
              <a:t>Diagrammatic versus algebraic </a:t>
            </a:r>
            <a:endParaRPr lang="en-US" dirty="0" smtClean="0"/>
          </a:p>
          <a:p>
            <a:r>
              <a:rPr lang="en-US" dirty="0" smtClean="0"/>
              <a:t>Absence of algebraic recursive definitions (in the style of the recursions in Rayleigh-Schrödinger perturbation theory).</a:t>
            </a:r>
          </a:p>
          <a:p>
            <a:pPr lvl="1"/>
            <a:r>
              <a:rPr lang="en-US" dirty="0" smtClean="0"/>
              <a:t>General-order implementation</a:t>
            </a:r>
          </a:p>
          <a:p>
            <a:pPr lvl="1"/>
            <a:r>
              <a:rPr lang="en-US" dirty="0" smtClean="0"/>
              <a:t>Justifications of diagrammatic rules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MBGF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for chemistry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24" y="4362377"/>
            <a:ext cx="5397500" cy="179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MBGF in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8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pages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(1/8)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319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Green’s function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2176260"/>
            <a:ext cx="6223000" cy="901700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>
          <a:xfrm>
            <a:off x="6826613" y="1907176"/>
            <a:ext cx="914400" cy="914400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6622" y="1329345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Exact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-electron 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wfn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5352066" y="2443402"/>
            <a:ext cx="914400" cy="914400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0707" y="305410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Exact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-electron GS energy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3479" y="1858513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IP sector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3479" y="3077960"/>
            <a:ext cx="11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EA sector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3901552" y="4096030"/>
            <a:ext cx="914400" cy="914400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2314" y="398255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Exact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–1-electron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 state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wfn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2999" y="181570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#MO x #MO matrix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1937" y="575679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Poles at exact EA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1467266" y="1929670"/>
            <a:ext cx="914400" cy="914400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302822" y="5636299"/>
            <a:ext cx="2985141" cy="605537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282274" y="1355319"/>
            <a:ext cx="2383053" cy="981479"/>
            <a:chOff x="4282274" y="1355319"/>
            <a:chExt cx="2383053" cy="9814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3774" y="1441802"/>
              <a:ext cx="1516400" cy="343717"/>
            </a:xfrm>
            <a:prstGeom prst="rect">
              <a:avLst/>
            </a:prstGeom>
          </p:spPr>
        </p:pic>
        <p:sp>
          <p:nvSpPr>
            <p:cNvPr id="27" name="Donut 26"/>
            <p:cNvSpPr/>
            <p:nvPr/>
          </p:nvSpPr>
          <p:spPr>
            <a:xfrm flipH="1">
              <a:off x="4282274" y="1355319"/>
              <a:ext cx="1770472" cy="422874"/>
            </a:xfrm>
            <a:prstGeom prst="donut">
              <a:avLst>
                <a:gd name="adj" fmla="val 6887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0" name="Elbow Connector 29"/>
            <p:cNvCxnSpPr/>
            <p:nvPr/>
          </p:nvCxnSpPr>
          <p:spPr>
            <a:xfrm rot="5400000">
              <a:off x="4191836" y="1827157"/>
              <a:ext cx="569873" cy="365761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/>
            <p:nvPr/>
          </p:nvCxnSpPr>
          <p:spPr>
            <a:xfrm>
              <a:off x="5876256" y="1676675"/>
              <a:ext cx="789071" cy="660123"/>
            </a:xfrm>
            <a:prstGeom prst="curvedConnector3">
              <a:avLst>
                <a:gd name="adj1" fmla="val 100013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148117" y="2920891"/>
            <a:ext cx="2383053" cy="981479"/>
            <a:chOff x="4148117" y="2920891"/>
            <a:chExt cx="2383053" cy="981479"/>
          </a:xfrm>
        </p:grpSpPr>
        <p:grpSp>
          <p:nvGrpSpPr>
            <p:cNvPr id="54" name="Group 53"/>
            <p:cNvGrpSpPr/>
            <p:nvPr/>
          </p:nvGrpSpPr>
          <p:grpSpPr>
            <a:xfrm rot="10800000">
              <a:off x="4148117" y="2920891"/>
              <a:ext cx="2383053" cy="981479"/>
              <a:chOff x="4282274" y="1355319"/>
              <a:chExt cx="2383053" cy="981479"/>
            </a:xfrm>
          </p:grpSpPr>
          <p:sp>
            <p:nvSpPr>
              <p:cNvPr id="56" name="Donut 55"/>
              <p:cNvSpPr/>
              <p:nvPr/>
            </p:nvSpPr>
            <p:spPr>
              <a:xfrm flipH="1">
                <a:off x="4282274" y="1355319"/>
                <a:ext cx="1770472" cy="422874"/>
              </a:xfrm>
              <a:prstGeom prst="donut">
                <a:avLst>
                  <a:gd name="adj" fmla="val 6887"/>
                </a:avLst>
              </a:prstGeom>
              <a:solidFill>
                <a:schemeClr val="accent5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57" name="Elbow Connector 29"/>
              <p:cNvCxnSpPr/>
              <p:nvPr/>
            </p:nvCxnSpPr>
            <p:spPr>
              <a:xfrm rot="5400000">
                <a:off x="4191836" y="1827157"/>
                <a:ext cx="569873" cy="365761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lbow Connector 34"/>
              <p:cNvCxnSpPr/>
              <p:nvPr/>
            </p:nvCxnSpPr>
            <p:spPr>
              <a:xfrm>
                <a:off x="5876256" y="1676675"/>
                <a:ext cx="789071" cy="660123"/>
              </a:xfrm>
              <a:prstGeom prst="curvedConnector3">
                <a:avLst>
                  <a:gd name="adj1" fmla="val 100013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773" y="3547568"/>
              <a:ext cx="1514475" cy="343281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6333789" y="478686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Poles at exact IP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3306648" y="4655086"/>
            <a:ext cx="2985141" cy="605537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0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3" grpId="0" animBg="1"/>
      <p:bldP spid="31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MBGF in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8 pages (2/8)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319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Perturbation expansion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4056687" y="3520337"/>
            <a:ext cx="914400" cy="914400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703" y="2505827"/>
            <a:ext cx="1676400" cy="3429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32745" y="2498319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Møller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Plesset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partitioning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71087" y="4105282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Zeroth-order </a:t>
            </a:r>
            <a:r>
              <a:rPr lang="en-US" i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-electron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GS energy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2256315" y="3520337"/>
            <a:ext cx="914400" cy="914400"/>
          </a:xfrm>
          <a:prstGeom prst="donut">
            <a:avLst>
              <a:gd name="adj" fmla="val 688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92668" y="410528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HF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-electron GS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wfn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3595367"/>
            <a:ext cx="9042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IUC_hirata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UIUC_hirata.potx</Template>
  <TotalTime>61878</TotalTime>
  <Words>1090</Words>
  <Application>Microsoft Macintosh PowerPoint</Application>
  <PresentationFormat>On-screen Show (4:3)</PresentationFormat>
  <Paragraphs>203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Symbol</vt:lpstr>
      <vt:lpstr>Arial</vt:lpstr>
      <vt:lpstr>UIUC_hirata</vt:lpstr>
      <vt:lpstr>One-particle many-body Green’s function theory Algebraic recursions, linked-diagram theorem, irreducible-diagram theorem, and general-order algorithms</vt:lpstr>
      <vt:lpstr>Szabo &amp; Ostlund</vt:lpstr>
      <vt:lpstr>General-order CI</vt:lpstr>
      <vt:lpstr>General-order MP</vt:lpstr>
      <vt:lpstr>General-order CC</vt:lpstr>
      <vt:lpstr>Green’s functions</vt:lpstr>
      <vt:lpstr>MBGF for chemistry</vt:lpstr>
      <vt:lpstr>MBGF in 8 pages (1/8)</vt:lpstr>
      <vt:lpstr>MBGF in 8 pages (2/8)</vt:lpstr>
      <vt:lpstr>MBGF in 8 pages (3/8)</vt:lpstr>
      <vt:lpstr>MBGF in 8 pages (4/8)</vt:lpstr>
      <vt:lpstr>MBGF in 8 pages (5/8)</vt:lpstr>
      <vt:lpstr>MBGF in 8 pages (6/8)</vt:lpstr>
      <vt:lpstr>MBGF in 8 pages (7/8)</vt:lpstr>
      <vt:lpstr>MBGF in 8 pages (8/8)</vt:lpstr>
      <vt:lpstr>Algebraic definitions of MBGF and general-order algorithms</vt:lpstr>
      <vt:lpstr>General-order MBGF #1: DMPn</vt:lpstr>
      <vt:lpstr>General-order MBGF #1: DMPn</vt:lpstr>
      <vt:lpstr>General-order MBGF #1: DMPn</vt:lpstr>
      <vt:lpstr>General-order MBGF #2 ~ #4</vt:lpstr>
      <vt:lpstr>Backstory of general-order MP</vt:lpstr>
      <vt:lpstr>General-order MBGF #5: l-variation</vt:lpstr>
      <vt:lpstr>General-order MBGF #6: diagrams</vt:lpstr>
      <vt:lpstr>General-order MBGF #7: recursion 1</vt:lpstr>
      <vt:lpstr>General-order MBGF #7: recursion 1</vt:lpstr>
      <vt:lpstr>General-order MBGF #7: recursion 2</vt:lpstr>
      <vt:lpstr>General-order MBGF #7: recursion 3</vt:lpstr>
      <vt:lpstr>Linked-diagram theorem for MBGF</vt:lpstr>
      <vt:lpstr>Factorization theorem</vt:lpstr>
      <vt:lpstr>Vertex insertion</vt:lpstr>
      <vt:lpstr>General-order MBGF #7: self-energy</vt:lpstr>
      <vt:lpstr>Irreducible-diagram theorem for S</vt:lpstr>
      <vt:lpstr>Factorization theorem</vt:lpstr>
      <vt:lpstr>General-order MBGF: Koopmans</vt:lpstr>
      <vt:lpstr>General-order MBGF: Satellite</vt:lpstr>
      <vt:lpstr>Conclusion</vt:lpstr>
    </vt:vector>
  </TitlesOfParts>
  <Manager/>
  <Company>University of Illinois at Urbana-Champaign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So Hirata</dc:creator>
  <cp:keywords/>
  <dc:description/>
  <cp:lastModifiedBy>Microsoft Office User</cp:lastModifiedBy>
  <cp:revision>1317</cp:revision>
  <cp:lastPrinted>2016-09-02T16:34:58Z</cp:lastPrinted>
  <dcterms:created xsi:type="dcterms:W3CDTF">2011-03-15T23:16:41Z</dcterms:created>
  <dcterms:modified xsi:type="dcterms:W3CDTF">2017-05-28T21:20:39Z</dcterms:modified>
  <cp:category/>
</cp:coreProperties>
</file>