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1">
          <p15:clr>
            <a:srgbClr val="A4A3A4"/>
          </p15:clr>
        </p15:guide>
        <p15:guide id="2" pos="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55A"/>
    <a:srgbClr val="B55709"/>
    <a:srgbClr val="808080"/>
    <a:srgbClr val="999999"/>
    <a:srgbClr val="FAF0E1"/>
    <a:srgbClr val="EAD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6337" autoAdjust="0"/>
  </p:normalViewPr>
  <p:slideViewPr>
    <p:cSldViewPr snapToGrid="0" showGuides="1">
      <p:cViewPr varScale="1">
        <p:scale>
          <a:sx n="106" d="100"/>
          <a:sy n="106" d="100"/>
        </p:scale>
        <p:origin x="1734" y="102"/>
      </p:cViewPr>
      <p:guideLst>
        <p:guide orient="horz" pos="971"/>
        <p:guide pos="8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1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3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6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5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4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0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DD00-27DC-5347-9739-8F1A9BAC5A2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CB09-E286-854F-91F2-7868F1AA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mattick@illinois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cs-machineshop@illinois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mattick@illinois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gray@illinois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mattick@illinois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mupting@scs.illinois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kroha@illinois.edu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mattick@illinois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2370"/>
            <a:ext cx="9144000" cy="925871"/>
          </a:xfrm>
          <a:prstGeom prst="rect">
            <a:avLst/>
          </a:prstGeom>
          <a:gradFill flip="none" rotWithShape="1">
            <a:gsLst>
              <a:gs pos="100000">
                <a:srgbClr val="08255A"/>
              </a:gs>
              <a:gs pos="0">
                <a:srgbClr val="FFFFFF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ES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6005054"/>
            <a:ext cx="2923130" cy="792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8230" y="1721552"/>
            <a:ext cx="7375769" cy="20689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27937" y="2016322"/>
            <a:ext cx="69297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tx2"/>
                </a:solidFill>
              </a:rPr>
              <a:t>School of Chemical Sciences</a:t>
            </a:r>
          </a:p>
          <a:p>
            <a:r>
              <a:rPr lang="en-US" sz="6000" b="1" dirty="0">
                <a:solidFill>
                  <a:schemeClr val="tx2"/>
                </a:solidFill>
              </a:rPr>
              <a:t>Support Facilities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83373" y="2684715"/>
            <a:ext cx="7060626" cy="155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1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2370"/>
            <a:ext cx="9144000" cy="925871"/>
          </a:xfrm>
          <a:prstGeom prst="rect">
            <a:avLst/>
          </a:prstGeom>
          <a:gradFill flip="none" rotWithShape="1">
            <a:gsLst>
              <a:gs pos="100000">
                <a:srgbClr val="08255A"/>
              </a:gs>
              <a:gs pos="0">
                <a:srgbClr val="FFFFFF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ES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6005054"/>
            <a:ext cx="2923130" cy="792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4450" y="1381347"/>
            <a:ext cx="7829549" cy="3676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4450" y="1251823"/>
            <a:ext cx="764293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Graphic Services</a:t>
            </a:r>
            <a:r>
              <a:rPr lang="en-US" sz="2800" dirty="0">
                <a:solidFill>
                  <a:schemeClr val="tx2"/>
                </a:solidFill>
              </a:rPr>
              <a:t>- 71 Noyes Lab</a:t>
            </a:r>
          </a:p>
          <a:p>
            <a:endParaRPr lang="en-US" u="sng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Custom scientific graphics, digital imaging and graphic design services for research, instruction, publication, grants and seminars.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Dorothy Loudermilk</a:t>
            </a:r>
          </a:p>
          <a:p>
            <a:pPr lvl="1"/>
            <a:r>
              <a:rPr lang="en-US" sz="2600" dirty="0">
                <a:solidFill>
                  <a:schemeClr val="tx2"/>
                </a:solidFill>
                <a:hlinkClick r:id="rId3"/>
              </a:rPr>
              <a:t>loudermi@illinois.edu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217-244-1784</a:t>
            </a:r>
            <a:endParaRPr lang="en-US" sz="2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14449" y="1396067"/>
            <a:ext cx="0" cy="3449786"/>
            <a:chOff x="1314449" y="1685707"/>
            <a:chExt cx="0" cy="344978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14449" y="1685707"/>
              <a:ext cx="0" cy="497713"/>
            </a:xfrm>
            <a:prstGeom prst="line">
              <a:avLst/>
            </a:prstGeom>
            <a:ln w="5715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14449" y="2127721"/>
              <a:ext cx="0" cy="3007772"/>
            </a:xfrm>
            <a:prstGeom prst="line">
              <a:avLst/>
            </a:prstGeom>
            <a:ln w="285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Loudermi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02" y="302591"/>
            <a:ext cx="142992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8106" y="5942370"/>
            <a:ext cx="9144000" cy="925871"/>
          </a:xfrm>
          <a:prstGeom prst="rect">
            <a:avLst/>
          </a:prstGeom>
          <a:gradFill flip="none" rotWithShape="1">
            <a:gsLst>
              <a:gs pos="100000">
                <a:srgbClr val="08255A"/>
              </a:gs>
              <a:gs pos="0">
                <a:srgbClr val="FFFFFF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ES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6005054"/>
            <a:ext cx="2923130" cy="792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4450" y="1381346"/>
            <a:ext cx="7829549" cy="4522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14451" y="1313904"/>
            <a:ext cx="7829550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Machine Shop</a:t>
            </a: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500" dirty="0">
                <a:solidFill>
                  <a:schemeClr val="tx2"/>
                </a:solidFill>
              </a:rPr>
              <a:t>B71 RAL</a:t>
            </a:r>
          </a:p>
          <a:p>
            <a:endParaRPr lang="en-US" u="sng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Build and repair ultra-high vacuum, high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pressure, optical and mechanical equipment.  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Help is also available in the design of new equipment. Student Machine Shop (48 NL) available to trained individuals.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David Williams</a:t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tx2"/>
                </a:solidFill>
                <a:hlinkClick r:id="rId3"/>
              </a:rPr>
              <a:t>scs-machineshop@illinois.edu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217-333-4278</a:t>
            </a:r>
            <a:endParaRPr lang="en-US" sz="2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14449" y="1373787"/>
            <a:ext cx="0" cy="4374400"/>
            <a:chOff x="1314449" y="1440627"/>
            <a:chExt cx="0" cy="4374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314449" y="1440627"/>
              <a:ext cx="0" cy="497713"/>
            </a:xfrm>
            <a:prstGeom prst="line">
              <a:avLst/>
            </a:prstGeom>
            <a:ln w="5715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14449" y="1882641"/>
              <a:ext cx="0" cy="3932386"/>
            </a:xfrm>
            <a:prstGeom prst="line">
              <a:avLst/>
            </a:prstGeom>
            <a:ln w="285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61" y="271335"/>
            <a:ext cx="161925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2370"/>
            <a:ext cx="9144000" cy="925871"/>
          </a:xfrm>
          <a:prstGeom prst="rect">
            <a:avLst/>
          </a:prstGeom>
          <a:gradFill flip="none" rotWithShape="1">
            <a:gsLst>
              <a:gs pos="100000">
                <a:srgbClr val="08255A"/>
              </a:gs>
              <a:gs pos="0">
                <a:srgbClr val="FFFFFF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ES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6005054"/>
            <a:ext cx="2923130" cy="792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4450" y="1381346"/>
            <a:ext cx="7829549" cy="40437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14450" y="1240683"/>
            <a:ext cx="7642938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Storeroom</a:t>
            </a:r>
            <a:r>
              <a:rPr lang="en-US" sz="2800" dirty="0">
                <a:solidFill>
                  <a:schemeClr val="tx2"/>
                </a:solidFill>
              </a:rPr>
              <a:t>- 94 Roger Adams Lab</a:t>
            </a:r>
          </a:p>
          <a:p>
            <a:endParaRPr lang="en-US" u="sng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Chemicals, glassware, and all manner of research and safety supplies are available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for purchase with departmental funds.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Please see the staff to be set-up as a user.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Karla Southern</a:t>
            </a:r>
          </a:p>
          <a:p>
            <a:pPr lvl="1"/>
            <a:r>
              <a:rPr lang="en-US" sz="2600" dirty="0">
                <a:solidFill>
                  <a:schemeClr val="tx2"/>
                </a:solidFill>
                <a:hlinkClick r:id="rId3"/>
              </a:rPr>
              <a:t>ksouther@illinois.edu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217-333-3564 </a:t>
            </a:r>
            <a:endParaRPr lang="en-US" sz="2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14449" y="1384927"/>
            <a:ext cx="0" cy="3449786"/>
            <a:chOff x="1314449" y="1685707"/>
            <a:chExt cx="0" cy="344978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314449" y="1685707"/>
              <a:ext cx="0" cy="497713"/>
            </a:xfrm>
            <a:prstGeom prst="line">
              <a:avLst/>
            </a:prstGeom>
            <a:ln w="5715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14449" y="2127721"/>
              <a:ext cx="0" cy="3007772"/>
            </a:xfrm>
            <a:prstGeom prst="line">
              <a:avLst/>
            </a:prstGeom>
            <a:ln w="285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Souther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2" y="210312"/>
            <a:ext cx="14287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7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768230" y="1721552"/>
            <a:ext cx="7375769" cy="20689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42370"/>
            <a:ext cx="9144000" cy="925871"/>
          </a:xfrm>
          <a:prstGeom prst="rect">
            <a:avLst/>
          </a:prstGeom>
          <a:gradFill flip="none" rotWithShape="1">
            <a:gsLst>
              <a:gs pos="100000">
                <a:srgbClr val="08255A"/>
              </a:gs>
              <a:gs pos="0">
                <a:srgbClr val="FFFFFF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ES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6005054"/>
            <a:ext cx="2923130" cy="792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4132" y="1660327"/>
            <a:ext cx="50906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Danielle Gray</a:t>
            </a:r>
          </a:p>
          <a:p>
            <a:r>
              <a:rPr lang="en-US" sz="2400" dirty="0">
                <a:solidFill>
                  <a:schemeClr val="tx2"/>
                </a:solidFill>
              </a:rPr>
              <a:t>Associate Director of CORES </a:t>
            </a:r>
            <a:r>
              <a:rPr lang="en-US" sz="2000" dirty="0">
                <a:solidFill>
                  <a:schemeClr val="tx2"/>
                </a:solidFill>
                <a:hlinkClick r:id="rId3"/>
              </a:rPr>
              <a:t>dgray@illinois.edu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r>
              <a:rPr lang="en-US" sz="2000" dirty="0">
                <a:solidFill>
                  <a:schemeClr val="tx2"/>
                </a:solidFill>
              </a:rPr>
              <a:t>217-244-1708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79953" y="1875085"/>
            <a:ext cx="0" cy="1670001"/>
            <a:chOff x="3679953" y="1875085"/>
            <a:chExt cx="0" cy="167000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79953" y="1875085"/>
              <a:ext cx="0" cy="1032777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679953" y="2647423"/>
              <a:ext cx="0" cy="897663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dgray\Pictures\DG_im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t="10899" r="17987" b="13518"/>
          <a:stretch/>
        </p:blipFill>
        <p:spPr bwMode="auto">
          <a:xfrm>
            <a:off x="2130805" y="1874842"/>
            <a:ext cx="1291904" cy="175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3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2370"/>
            <a:ext cx="9144000" cy="925871"/>
          </a:xfrm>
          <a:prstGeom prst="rect">
            <a:avLst/>
          </a:prstGeom>
          <a:gradFill flip="none" rotWithShape="1">
            <a:gsLst>
              <a:gs pos="100000">
                <a:srgbClr val="08255A"/>
              </a:gs>
              <a:gs pos="0">
                <a:srgbClr val="FFFFFF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ES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6005054"/>
            <a:ext cx="2923130" cy="792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7562" y="1998097"/>
            <a:ext cx="36830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B55709"/>
                </a:solidFill>
              </a:rPr>
              <a:t>C</a:t>
            </a:r>
            <a:r>
              <a:rPr lang="en-US" sz="4800" dirty="0">
                <a:solidFill>
                  <a:schemeClr val="tx2"/>
                </a:solidFill>
              </a:rPr>
              <a:t>enter</a:t>
            </a:r>
          </a:p>
          <a:p>
            <a:r>
              <a:rPr lang="en-US" sz="4800" b="1" dirty="0">
                <a:solidFill>
                  <a:srgbClr val="B55709"/>
                </a:solidFill>
              </a:rPr>
              <a:t>O</a:t>
            </a:r>
            <a:r>
              <a:rPr lang="en-US" sz="4800" dirty="0">
                <a:solidFill>
                  <a:schemeClr val="tx2"/>
                </a:solidFill>
              </a:rPr>
              <a:t>f</a:t>
            </a:r>
          </a:p>
          <a:p>
            <a:r>
              <a:rPr lang="en-US" sz="4800" b="1" dirty="0">
                <a:solidFill>
                  <a:srgbClr val="B55709"/>
                </a:solidFill>
              </a:rPr>
              <a:t>R</a:t>
            </a:r>
            <a:r>
              <a:rPr lang="en-US" sz="4800" dirty="0">
                <a:solidFill>
                  <a:schemeClr val="tx2"/>
                </a:solidFill>
              </a:rPr>
              <a:t>esearch and</a:t>
            </a:r>
          </a:p>
          <a:p>
            <a:r>
              <a:rPr lang="en-US" sz="4800" b="1" dirty="0">
                <a:solidFill>
                  <a:srgbClr val="B55709"/>
                </a:solidFill>
              </a:rPr>
              <a:t>E</a:t>
            </a:r>
            <a:r>
              <a:rPr lang="en-US" sz="4800" dirty="0">
                <a:solidFill>
                  <a:schemeClr val="tx2"/>
                </a:solidFill>
              </a:rPr>
              <a:t>ducational</a:t>
            </a:r>
          </a:p>
          <a:p>
            <a:r>
              <a:rPr lang="en-US" sz="4800" b="1" dirty="0">
                <a:solidFill>
                  <a:srgbClr val="B55709"/>
                </a:solidFill>
              </a:rPr>
              <a:t>S</a:t>
            </a:r>
            <a:r>
              <a:rPr lang="en-US" sz="4800" dirty="0">
                <a:solidFill>
                  <a:schemeClr val="tx2"/>
                </a:solidFill>
              </a:rPr>
              <a:t>upport</a:t>
            </a:r>
            <a:endParaRPr lang="en-US" sz="4800" dirty="0"/>
          </a:p>
        </p:txBody>
      </p:sp>
      <p:pic>
        <p:nvPicPr>
          <p:cNvPr id="4" name="Picture 3" descr="CORES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7" y="485188"/>
            <a:ext cx="5480685" cy="14858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97745" y="2807254"/>
            <a:ext cx="5846255" cy="0"/>
          </a:xfrm>
          <a:prstGeom prst="line">
            <a:avLst/>
          </a:prstGeom>
          <a:ln w="19050">
            <a:solidFill>
              <a:srgbClr val="808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97745" y="3553628"/>
            <a:ext cx="5846255" cy="0"/>
          </a:xfrm>
          <a:prstGeom prst="line">
            <a:avLst/>
          </a:prstGeom>
          <a:ln w="19050">
            <a:solidFill>
              <a:srgbClr val="808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97745" y="4311141"/>
            <a:ext cx="5846255" cy="0"/>
          </a:xfrm>
          <a:prstGeom prst="line">
            <a:avLst/>
          </a:prstGeom>
          <a:ln w="19050">
            <a:solidFill>
              <a:srgbClr val="808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97745" y="5012954"/>
            <a:ext cx="5846255" cy="0"/>
          </a:xfrm>
          <a:prstGeom prst="line">
            <a:avLst/>
          </a:prstGeom>
          <a:ln w="19050">
            <a:solidFill>
              <a:srgbClr val="808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4" y="511729"/>
            <a:ext cx="9155674" cy="51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4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208B3-0B0E-4DCA-8C5A-D110B216C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9" t="9640" r="14060" b="10949"/>
          <a:stretch/>
        </p:blipFill>
        <p:spPr>
          <a:xfrm>
            <a:off x="579754" y="514336"/>
            <a:ext cx="8060047" cy="5428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42370"/>
            <a:ext cx="9144000" cy="925871"/>
          </a:xfrm>
          <a:prstGeom prst="rect">
            <a:avLst/>
          </a:prstGeom>
          <a:gradFill flip="none" rotWithShape="1">
            <a:gsLst>
              <a:gs pos="100000">
                <a:srgbClr val="08255A"/>
              </a:gs>
              <a:gs pos="0">
                <a:srgbClr val="FFFFFF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ESt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6005054"/>
            <a:ext cx="2923130" cy="7925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5674" y="94634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 scs.illinois.edu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AF154E-224C-43A2-93FC-E8E682FD5DC5}"/>
              </a:ext>
            </a:extLst>
          </p:cNvPr>
          <p:cNvGrpSpPr/>
          <p:nvPr/>
        </p:nvGrpSpPr>
        <p:grpSpPr>
          <a:xfrm>
            <a:off x="1121188" y="1188485"/>
            <a:ext cx="6366028" cy="4144006"/>
            <a:chOff x="1637235" y="962148"/>
            <a:chExt cx="6366028" cy="4144006"/>
          </a:xfrm>
        </p:grpSpPr>
        <p:sp>
          <p:nvSpPr>
            <p:cNvPr id="5" name="Oval 4"/>
            <p:cNvSpPr/>
            <p:nvPr/>
          </p:nvSpPr>
          <p:spPr>
            <a:xfrm>
              <a:off x="6477049" y="962148"/>
              <a:ext cx="796954" cy="520117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37838" y="2327138"/>
              <a:ext cx="1765425" cy="2779016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22F4E0-6071-421F-9EC2-B8EC1211B63E}"/>
                </a:ext>
              </a:extLst>
            </p:cNvPr>
            <p:cNvSpPr/>
            <p:nvPr/>
          </p:nvSpPr>
          <p:spPr>
            <a:xfrm>
              <a:off x="1637235" y="2794285"/>
              <a:ext cx="1612960" cy="5645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678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2370"/>
            <a:ext cx="9144000" cy="925871"/>
          </a:xfrm>
          <a:prstGeom prst="rect">
            <a:avLst/>
          </a:prstGeom>
          <a:gradFill flip="none" rotWithShape="1">
            <a:gsLst>
              <a:gs pos="100000">
                <a:srgbClr val="08255A"/>
              </a:gs>
              <a:gs pos="0">
                <a:srgbClr val="FFFFFF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ES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6005054"/>
            <a:ext cx="2923130" cy="792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4450" y="1381347"/>
            <a:ext cx="7829549" cy="33196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14450" y="1251823"/>
            <a:ext cx="73866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Cell Media </a:t>
            </a:r>
            <a:r>
              <a:rPr lang="en-US" sz="2800" dirty="0">
                <a:solidFill>
                  <a:schemeClr val="tx2"/>
                </a:solidFill>
              </a:rPr>
              <a:t>- 491 Roger Adams Lab</a:t>
            </a:r>
          </a:p>
          <a:p>
            <a:endParaRPr lang="en-US" u="sng" dirty="0">
              <a:solidFill>
                <a:schemeClr val="tx2"/>
              </a:solidFill>
            </a:endParaRPr>
          </a:p>
          <a:p>
            <a:pPr lvl="1"/>
            <a:r>
              <a:rPr lang="en-US" sz="3000" dirty="0">
                <a:solidFill>
                  <a:schemeClr val="tx2"/>
                </a:solidFill>
              </a:rPr>
              <a:t>Prepares substrates for growing and working with cells, bacteria, and yeast.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Dr. Sandy McMasters</a:t>
            </a:r>
          </a:p>
          <a:p>
            <a:pPr lvl="1"/>
            <a:r>
              <a:rPr lang="en-US" sz="2600" dirty="0">
                <a:solidFill>
                  <a:schemeClr val="tx2"/>
                </a:solidFill>
                <a:hlinkClick r:id="rId3"/>
              </a:rPr>
              <a:t>smattick@illinois.edu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217-244-5898</a:t>
            </a:r>
            <a:endParaRPr lang="en-US" sz="2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14449" y="1396067"/>
            <a:ext cx="0" cy="3193569"/>
            <a:chOff x="1314449" y="1685707"/>
            <a:chExt cx="0" cy="31935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314449" y="1685707"/>
              <a:ext cx="0" cy="497713"/>
            </a:xfrm>
            <a:prstGeom prst="line">
              <a:avLst/>
            </a:prstGeom>
            <a:ln w="5715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14449" y="2127721"/>
              <a:ext cx="0" cy="2751555"/>
            </a:xfrm>
            <a:prstGeom prst="line">
              <a:avLst/>
            </a:prstGeom>
            <a:ln w="285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McMast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02" y="344536"/>
            <a:ext cx="14264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6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2370"/>
            <a:ext cx="9144000" cy="925871"/>
          </a:xfrm>
          <a:prstGeom prst="rect">
            <a:avLst/>
          </a:prstGeom>
          <a:gradFill flip="none" rotWithShape="1">
            <a:gsLst>
              <a:gs pos="100000">
                <a:srgbClr val="08255A"/>
              </a:gs>
              <a:gs pos="0">
                <a:srgbClr val="FFFFFF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ES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6005054"/>
            <a:ext cx="2923130" cy="792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4450" y="1381347"/>
            <a:ext cx="7829549" cy="42443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14449" y="1384928"/>
            <a:ext cx="0" cy="4095901"/>
            <a:chOff x="1314449" y="1384928"/>
            <a:chExt cx="0" cy="409590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314449" y="1384928"/>
              <a:ext cx="0" cy="497713"/>
            </a:xfrm>
            <a:prstGeom prst="line">
              <a:avLst/>
            </a:prstGeom>
            <a:ln w="5715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14449" y="1838083"/>
              <a:ext cx="0" cy="3642746"/>
            </a:xfrm>
            <a:prstGeom prst="line">
              <a:avLst/>
            </a:prstGeom>
            <a:ln w="285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392437" y="1281087"/>
            <a:ext cx="7386694" cy="3672009"/>
            <a:chOff x="1381296" y="1281087"/>
            <a:chExt cx="7386694" cy="3672009"/>
          </a:xfrm>
        </p:grpSpPr>
        <p:sp>
          <p:nvSpPr>
            <p:cNvPr id="8" name="TextBox 7"/>
            <p:cNvSpPr txBox="1"/>
            <p:nvPr/>
          </p:nvSpPr>
          <p:spPr>
            <a:xfrm>
              <a:off x="1458920" y="2013830"/>
              <a:ext cx="7231446" cy="293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tx2"/>
                </a:solidFill>
              </a:endParaRPr>
            </a:p>
            <a:p>
              <a:endParaRPr lang="en-US" sz="1100" dirty="0">
                <a:solidFill>
                  <a:schemeClr val="tx2"/>
                </a:solidFill>
              </a:endParaRPr>
            </a:p>
            <a:p>
              <a:r>
                <a:rPr lang="en-US" sz="2400" dirty="0">
                  <a:solidFill>
                    <a:schemeClr val="tx2"/>
                  </a:solidFill>
                </a:rPr>
                <a:t>Troubleshoot phone, computer, networking, computer infrastructure, and set up clusters for computational theories.</a:t>
              </a:r>
            </a:p>
            <a:p>
              <a:endParaRPr lang="en-US" sz="1100" dirty="0">
                <a:solidFill>
                  <a:schemeClr val="tx2"/>
                </a:solidFill>
                <a:hlinkClick r:id="rId3"/>
              </a:endParaRPr>
            </a:p>
            <a:p>
              <a:r>
                <a:rPr lang="en-US" sz="2600" dirty="0">
                  <a:solidFill>
                    <a:schemeClr val="tx2"/>
                  </a:solidFill>
                  <a:hlinkClick r:id="rId3"/>
                </a:rPr>
                <a:t>comupting@scs.illinois.edu</a:t>
              </a:r>
              <a:endParaRPr lang="en-US" sz="2600" dirty="0">
                <a:solidFill>
                  <a:schemeClr val="tx2"/>
                </a:solidFill>
              </a:endParaRPr>
            </a:p>
            <a:p>
              <a:r>
                <a:rPr lang="en-US" sz="2600" dirty="0">
                  <a:solidFill>
                    <a:schemeClr val="tx2"/>
                  </a:solidFill>
                </a:rPr>
                <a:t>217-244-7515</a:t>
              </a:r>
              <a:endParaRPr lang="en-US" sz="2600" dirty="0"/>
            </a:p>
            <a:p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81296" y="1281087"/>
              <a:ext cx="7386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2"/>
                  </a:solidFill>
                </a:rPr>
                <a:t>Computing</a:t>
              </a:r>
              <a:r>
                <a:rPr lang="en-US" sz="2800" dirty="0">
                  <a:solidFill>
                    <a:schemeClr val="tx2"/>
                  </a:solidFill>
                </a:rPr>
                <a:t>- 125 Noyes Lab</a:t>
              </a:r>
              <a:endParaRPr lang="en-US" sz="28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73" y="80093"/>
            <a:ext cx="1476972" cy="20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3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7" y="1382844"/>
            <a:ext cx="7827963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8235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3" y="5995703"/>
            <a:ext cx="2921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40" y="1416399"/>
            <a:ext cx="55043" cy="40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1319" y="1605359"/>
            <a:ext cx="744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ES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– 121,76,125,113A Noyes Lab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0351" y="2521459"/>
            <a:ext cx="6979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lectronic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ervice</a:t>
            </a: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Repair for all manner electronic and/or mechanical instruments and fabricating novel devices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735" y="4353887"/>
            <a:ext cx="73571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dirty="0">
                <a:solidFill>
                  <a:schemeClr val="tx2"/>
                </a:solidFill>
                <a:hlinkClick r:id="rId6"/>
              </a:rPr>
              <a:t>scs-es@mx.uillinois.edu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04" y="218839"/>
            <a:ext cx="1192660" cy="153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59" y="217138"/>
            <a:ext cx="1181425" cy="152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6144" r="7681" b="35481"/>
          <a:stretch/>
        </p:blipFill>
        <p:spPr>
          <a:xfrm>
            <a:off x="7672681" y="217138"/>
            <a:ext cx="1141407" cy="15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2370"/>
            <a:ext cx="9144000" cy="925871"/>
          </a:xfrm>
          <a:prstGeom prst="rect">
            <a:avLst/>
          </a:prstGeom>
          <a:gradFill flip="none" rotWithShape="1">
            <a:gsLst>
              <a:gs pos="100000">
                <a:srgbClr val="08255A"/>
              </a:gs>
              <a:gs pos="0">
                <a:srgbClr val="FFFFFF">
                  <a:alpha val="56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ES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0" y="6005054"/>
            <a:ext cx="2923130" cy="792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4450" y="1381347"/>
            <a:ext cx="7829549" cy="33976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14450" y="1251823"/>
            <a:ext cx="7386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Glass Shop</a:t>
            </a:r>
            <a:r>
              <a:rPr lang="en-US" sz="2800" dirty="0">
                <a:solidFill>
                  <a:schemeClr val="tx2"/>
                </a:solidFill>
              </a:rPr>
              <a:t>- 114 Noyes Lab</a:t>
            </a:r>
          </a:p>
          <a:p>
            <a:endParaRPr lang="en-US" u="sng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Repair, modify, and fabricate scientific glassware that are not commercially available.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Andy Gibbs</a:t>
            </a:r>
          </a:p>
          <a:p>
            <a:pPr lvl="1"/>
            <a:r>
              <a:rPr lang="en-US" sz="2600" dirty="0">
                <a:solidFill>
                  <a:schemeClr val="tx2"/>
                </a:solidFill>
                <a:hlinkClick r:id="rId3"/>
              </a:rPr>
              <a:t>agibbs@illinois.edu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217-333-3610</a:t>
            </a:r>
            <a:endParaRPr lang="en-US" sz="2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14449" y="1396067"/>
            <a:ext cx="0" cy="3193569"/>
            <a:chOff x="1314449" y="1685707"/>
            <a:chExt cx="0" cy="319356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314449" y="1685707"/>
              <a:ext cx="0" cy="497713"/>
            </a:xfrm>
            <a:prstGeom prst="line">
              <a:avLst/>
            </a:prstGeom>
            <a:ln w="5715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14449" y="2127721"/>
              <a:ext cx="0" cy="2751555"/>
            </a:xfrm>
            <a:prstGeom prst="line">
              <a:avLst/>
            </a:prstGeom>
            <a:ln w="285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GibbsA20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91" y="336147"/>
            <a:ext cx="14264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81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</TotalTime>
  <Words>278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of ChemSci/UIUC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Loudermilk</dc:creator>
  <cp:lastModifiedBy>Gray, Danielle L</cp:lastModifiedBy>
  <cp:revision>46</cp:revision>
  <cp:lastPrinted>2019-01-28T21:34:56Z</cp:lastPrinted>
  <dcterms:created xsi:type="dcterms:W3CDTF">2016-11-03T18:19:34Z</dcterms:created>
  <dcterms:modified xsi:type="dcterms:W3CDTF">2021-02-02T22:03:05Z</dcterms:modified>
</cp:coreProperties>
</file>