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4"/>
  </p:notesMasterIdLst>
  <p:sldIdLst>
    <p:sldId id="297" r:id="rId2"/>
    <p:sldId id="336" r:id="rId3"/>
    <p:sldId id="409" r:id="rId4"/>
    <p:sldId id="405" r:id="rId5"/>
    <p:sldId id="404" r:id="rId6"/>
    <p:sldId id="295" r:id="rId7"/>
    <p:sldId id="414" r:id="rId8"/>
    <p:sldId id="330" r:id="rId9"/>
    <p:sldId id="410" r:id="rId10"/>
    <p:sldId id="412" r:id="rId11"/>
    <p:sldId id="413" r:id="rId12"/>
    <p:sldId id="311" r:id="rId13"/>
    <p:sldId id="402" r:id="rId14"/>
    <p:sldId id="401" r:id="rId15"/>
    <p:sldId id="335" r:id="rId16"/>
    <p:sldId id="300" r:id="rId17"/>
    <p:sldId id="348" r:id="rId18"/>
    <p:sldId id="376" r:id="rId19"/>
    <p:sldId id="372" r:id="rId20"/>
    <p:sldId id="406" r:id="rId21"/>
    <p:sldId id="407" r:id="rId22"/>
    <p:sldId id="403" r:id="rId23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0000"/>
    <a:srgbClr val="CC3300"/>
    <a:srgbClr val="FF3300"/>
    <a:srgbClr val="FF9900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623" autoAdjust="0"/>
    <p:restoredTop sz="92960" autoAdjust="0"/>
  </p:normalViewPr>
  <p:slideViewPr>
    <p:cSldViewPr snapToGrid="0">
      <p:cViewPr varScale="1">
        <p:scale>
          <a:sx n="104" d="100"/>
          <a:sy n="104" d="100"/>
        </p:scale>
        <p:origin x="19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-1958" y="-67"/>
      </p:cViewPr>
      <p:guideLst>
        <p:guide orient="horz" pos="2909"/>
        <p:guide pos="2208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45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4" y="0"/>
            <a:ext cx="3038145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5" y="4387442"/>
            <a:ext cx="5607711" cy="415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3356"/>
            <a:ext cx="3038145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4" y="8773356"/>
            <a:ext cx="3038145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4368DA-4285-45F7-BB94-11E16F83F9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156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13455" indent="-274406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097623" indent="-2195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36672" indent="-2195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1975721" indent="-2195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414770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853820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292869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731918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511D7132-955F-4E88-A504-91990F554F18}" type="slidenum">
              <a:rPr lang="en-US" smtClean="0">
                <a:latin typeface="Arial" charset="0"/>
              </a:rPr>
              <a:pPr eaLnBrk="1" hangingPunct="1"/>
              <a:t>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13455" indent="-274406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097623" indent="-2195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36672" indent="-2195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1975721" indent="-2195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414770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853820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292869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731918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0DED7B5B-59DB-4BB7-8D45-EC63D9D067C4}" type="slidenum">
              <a:rPr lang="en-US" smtClean="0">
                <a:latin typeface="Arial" charset="0"/>
              </a:rPr>
              <a:pPr eaLnBrk="1" hangingPunct="1"/>
              <a:t>16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13455" indent="-274406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097623" indent="-2195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36672" indent="-2195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1975721" indent="-2195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414770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853820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292869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731918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0DED7B5B-59DB-4BB7-8D45-EC63D9D067C4}" type="slidenum">
              <a:rPr lang="en-US" smtClean="0">
                <a:latin typeface="Arial" charset="0"/>
              </a:rPr>
              <a:pPr eaLnBrk="1" hangingPunct="1"/>
              <a:t>17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13455" indent="-274406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097623" indent="-2195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36672" indent="-2195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1975721" indent="-2195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414770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853820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292869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731918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0DED7B5B-59DB-4BB7-8D45-EC63D9D067C4}" type="slidenum">
              <a:rPr lang="en-US" smtClean="0">
                <a:latin typeface="Arial" charset="0"/>
              </a:rPr>
              <a:pPr eaLnBrk="1" hangingPunct="1"/>
              <a:t>19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13455" indent="-274406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097623" indent="-2195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36672" indent="-2195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1975721" indent="-2195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414770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853820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292869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731918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0DED7B5B-59DB-4BB7-8D45-EC63D9D067C4}" type="slidenum">
              <a:rPr lang="en-US" smtClean="0">
                <a:latin typeface="Arial" charset="0"/>
              </a:rPr>
              <a:pPr eaLnBrk="1" hangingPunct="1"/>
              <a:t>20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483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13455" indent="-274406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097623" indent="-2195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36672" indent="-2195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1975721" indent="-2195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414770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853820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292869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731918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0DED7B5B-59DB-4BB7-8D45-EC63D9D067C4}" type="slidenum">
              <a:rPr lang="en-US" smtClean="0">
                <a:latin typeface="Arial" charset="0"/>
              </a:rPr>
              <a:pPr eaLnBrk="1" hangingPunct="1"/>
              <a:t>21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784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13455" indent="-274406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097623" indent="-2195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36672" indent="-2195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1975721" indent="-2195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414770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853820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292869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731918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511D7132-955F-4E88-A504-91990F554F18}" type="slidenum">
              <a:rPr lang="en-US" smtClean="0">
                <a:latin typeface="Arial" charset="0"/>
              </a:rPr>
              <a:pPr eaLnBrk="1" hangingPunct="1"/>
              <a:t>2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2- 400 MHz spectrometers equipped with Nalorac QUAD probes in the configuration of H/F and C/P or P/B detection; a 600 MHz spectrometer with an AutoX BB probe and readily switched in HCN PFG XYZ probe and 3- 500 MHz spectrometers, two of which are equipped with Nalorac QUAD probes and one which uses primarily a Varian HCN PFG Z probe for indirect detection work.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13455" indent="-274406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097623" indent="-2195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36672" indent="-2195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1975721" indent="-2195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414770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853820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292869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731918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EEA0D32F-1452-4DA4-B73B-28C61151E03A}" type="slidenum">
              <a:rPr lang="en-US" smtClean="0">
                <a:latin typeface="Arial" charset="0"/>
              </a:rPr>
              <a:pPr eaLnBrk="1" hangingPunct="1"/>
              <a:t>6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000">
                <a:latin typeface="Times New Roman" pitchFamily="18" charset="0"/>
                <a:cs typeface="Times New Roman" pitchFamily="18" charset="0"/>
              </a:rPr>
              <a:t>I would like to move on to a discussion related to my current position at UIUC by beginning with an overview of our facility.  My primary job is to oversee and maintain the solid-state NMR spectrometers.  We currently have 3 operational spectrometers, a 300 Mhz WB, a 500 MHz WB and a 750 MHz WB.  The 750 MHz WB is our newest addition and is equipped with a 5-channel VNMRS console and a variety of prototype solids probes.  The 500 WB was just upgraded to the VNMRS console last year and our 300 Unity Inova WB is both liquids and solids compatible.  </a:t>
            </a:r>
          </a:p>
          <a:p>
            <a:endParaRPr lang="en-US" sz="100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13455" indent="-274406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097623" indent="-2195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36672" indent="-2195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1975721" indent="-2195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414770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853820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292869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731918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63781DB3-FBE9-470F-B106-4529093CBDB0}" type="slidenum">
              <a:rPr lang="en-US" smtClean="0">
                <a:latin typeface="Arial" charset="0"/>
              </a:rPr>
              <a:pPr eaLnBrk="1" hangingPunct="1"/>
              <a:t>7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231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00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13455" indent="-274406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097623" indent="-2195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36672" indent="-2195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1975721" indent="-2195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414770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853820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292869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731918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77CCC443-C9DB-4520-802D-438B18324CFD}" type="slidenum">
              <a:rPr lang="en-US" smtClean="0">
                <a:latin typeface="Arial" charset="0"/>
              </a:rPr>
              <a:pPr eaLnBrk="1" hangingPunct="1"/>
              <a:t>8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2- 400 MHz spectrometers equipped with Nalorac QUAD probes in the configuration of H/F and C/P or P/B detection; a 600 MHz spectrometer with an AutoX BB probe and readily switched in HCN PFG XYZ probe and 3- 500 MHz spectrometers, two of which are equipped with Nalorac QUAD probes and one which uses primarily a Varian HCN PFG Z probe for indirect detection work.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13455" indent="-274406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097623" indent="-2195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36672" indent="-2195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1975721" indent="-2195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414770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853820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292869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731918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EEA0D32F-1452-4DA4-B73B-28C61151E03A}" type="slidenum">
              <a:rPr lang="en-US" smtClean="0">
                <a:latin typeface="Arial" charset="0"/>
              </a:rPr>
              <a:pPr eaLnBrk="1" hangingPunct="1"/>
              <a:t>9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49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2- 400 MHz spectrometers equipped with Nalorac QUAD probes in the configuration of H/F and C/P or P/B detection; a 600 MHz spectrometer with an AutoX BB probe and readily switched in HCN PFG XYZ probe and 3- 500 MHz spectrometers, two of which are equipped with Nalorac QUAD probes and one which uses primarily a Varian HCN PFG Z probe for indirect detection work.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13455" indent="-274406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097623" indent="-2195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36672" indent="-2195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1975721" indent="-2195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414770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853820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292869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731918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EEA0D32F-1452-4DA4-B73B-28C61151E03A}" type="slidenum">
              <a:rPr lang="en-US" smtClean="0">
                <a:latin typeface="Arial" charset="0"/>
              </a:rPr>
              <a:pPr eaLnBrk="1" hangingPunct="1"/>
              <a:t>10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617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2- 400 MHz spectrometers equipped with Nalorac QUAD probes in the configuration of H/F and C/P or P/B detection; a 600 MHz spectrometer with an AutoX BB probe and readily switched in HCN PFG XYZ probe and 3- 500 MHz spectrometers, two of which are equipped with Nalorac QUAD probes and one which uses primarily a Varian HCN PFG Z probe for indirect detection work.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13455" indent="-274406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097623" indent="-2195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36672" indent="-2195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1975721" indent="-2195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414770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853820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292869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731918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EEA0D32F-1452-4DA4-B73B-28C61151E03A}" type="slidenum">
              <a:rPr lang="en-US" smtClean="0">
                <a:latin typeface="Arial" charset="0"/>
              </a:rPr>
              <a:pPr eaLnBrk="1" hangingPunct="1"/>
              <a:t>11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5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000">
                <a:latin typeface="Times New Roman" pitchFamily="18" charset="0"/>
                <a:cs typeface="Times New Roman" pitchFamily="18" charset="0"/>
              </a:rPr>
              <a:t>You can find all the information about the instruments, training manual, useful handouts, and scheduling and contact information etc. at the SCS NMR website.  I hope you booked mark it and in your favorites on your computer for easy access.</a:t>
            </a:r>
          </a:p>
          <a:p>
            <a:endParaRPr lang="en-US" sz="1000">
              <a:latin typeface="Times New Roman" pitchFamily="18" charset="0"/>
              <a:cs typeface="Times New Roman" pitchFamily="18" charset="0"/>
            </a:endParaRPr>
          </a:p>
          <a:p>
            <a:endParaRPr lang="en-US" sz="100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13455" indent="-274406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097623" indent="-2195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36672" indent="-2195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1975721" indent="-21952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414770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853820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292869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731918" indent="-21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E083C75D-85B5-4A3E-BBFB-DC2D8566926E}" type="slidenum">
              <a:rPr lang="en-US" smtClean="0">
                <a:latin typeface="Arial" charset="0"/>
              </a:rPr>
              <a:pPr eaLnBrk="1" hangingPunct="1"/>
              <a:t>12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513 w 5184"/>
                  <a:gd name="T3" fmla="*/ 3159 h 3159"/>
                  <a:gd name="T4" fmla="*/ 5513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96 w 556"/>
                  <a:gd name="T5" fmla="*/ 3159 h 3159"/>
                  <a:gd name="T6" fmla="*/ 59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7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71 w 251"/>
                <a:gd name="T7" fmla="*/ 12 h 12"/>
                <a:gd name="T8" fmla="*/ 271 w 251"/>
                <a:gd name="T9" fmla="*/ 0 h 12"/>
                <a:gd name="T10" fmla="*/ 271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05514 w 251"/>
                <a:gd name="T5" fmla="*/ 12 h 12"/>
                <a:gd name="T6" fmla="*/ 205514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033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033 w 4724"/>
                  <a:gd name="T7" fmla="*/ 12 h 12"/>
                  <a:gd name="T8" fmla="*/ 5033 w 4724"/>
                  <a:gd name="T9" fmla="*/ 0 h 12"/>
                  <a:gd name="T10" fmla="*/ 5033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3790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90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3CEF7-D01B-43E6-994F-415F66D9B6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32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61EAB-5302-4AAC-8744-C02DFFF9A5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61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6957A-EF75-405E-B7F7-BFD4BD217D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315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6E6F9-62C2-46A6-8F8D-0382DA03DD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846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B9275-A108-4280-A48C-23F8FFF8B0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52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99C61-E5E9-4F9E-B8BA-363D1F06E5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98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06128-605A-4694-AD4C-9C0A0E3449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83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9AAA7-3786-490C-93DF-AC824E78A1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0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572D4-231E-45E0-980E-D2AEC15180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921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6496D-5945-4BD3-A4F1-79295C9557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74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28793-FDAA-4E15-A002-4FC7F8FB22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7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631B1-F436-493C-82C3-8FBCEE4B00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77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513 w 5184"/>
                <a:gd name="T3" fmla="*/ 3159 h 3159"/>
                <a:gd name="T4" fmla="*/ 5513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96 w 556"/>
                <a:gd name="T5" fmla="*/ 3159 h 3159"/>
                <a:gd name="T6" fmla="*/ 59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033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033 w 4724"/>
                  <a:gd name="T7" fmla="*/ 12 h 12"/>
                  <a:gd name="T8" fmla="*/ 5033 w 4724"/>
                  <a:gd name="T9" fmla="*/ 0 h 12"/>
                  <a:gd name="T10" fmla="*/ 5033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05514 w 251"/>
                  <a:gd name="T5" fmla="*/ 12 h 12"/>
                  <a:gd name="T6" fmla="*/ 205514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7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71 w 251"/>
                  <a:gd name="T7" fmla="*/ 12 h 12"/>
                  <a:gd name="T8" fmla="*/ 271 w 251"/>
                  <a:gd name="T9" fmla="*/ 0 h 12"/>
                  <a:gd name="T10" fmla="*/ 271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3687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88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8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8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8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65773EC9-EEBA-4B97-BE34-A34293EFB8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7" r:id="rId2"/>
    <p:sldLayoutId id="2147484266" r:id="rId3"/>
    <p:sldLayoutId id="2147484265" r:id="rId4"/>
    <p:sldLayoutId id="2147484264" r:id="rId5"/>
    <p:sldLayoutId id="2147484263" r:id="rId6"/>
    <p:sldLayoutId id="2147484262" r:id="rId7"/>
    <p:sldLayoutId id="2147484261" r:id="rId8"/>
    <p:sldLayoutId id="2147484260" r:id="rId9"/>
    <p:sldLayoutId id="2147484259" r:id="rId10"/>
    <p:sldLayoutId id="2147484258" r:id="rId11"/>
    <p:sldLayoutId id="214748425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scs.illinois.edu/resources/cores-scs-service-facilities/nmr-lab/instrument-information/b600-bruker-neo-nm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994558"/>
              </p:ext>
            </p:extLst>
          </p:nvPr>
        </p:nvGraphicFramePr>
        <p:xfrm>
          <a:off x="6248400" y="5624513"/>
          <a:ext cx="2743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" name="Bitmap Image" r:id="rId4" imgW="5180952" imgH="3010320" progId="PBrush">
                  <p:embed/>
                </p:oleObj>
              </mc:Choice>
              <mc:Fallback>
                <p:oleObj name="Bitmap Image" r:id="rId4" imgW="5180952" imgH="3010320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624513"/>
                        <a:ext cx="2743200" cy="990600"/>
                      </a:xfrm>
                      <a:prstGeom prst="rect">
                        <a:avLst/>
                      </a:prstGeom>
                      <a:noFill/>
                      <a:ln w="19050" algn="ctr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8" name="Picture 23" descr="polymer_science03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41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2501330" y="5624513"/>
            <a:ext cx="10406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 dirty="0">
                <a:latin typeface="Arial" charset="0"/>
              </a:rPr>
              <a:t>Dean </a:t>
            </a:r>
            <a:r>
              <a:rPr lang="en-US" sz="1200" b="1" dirty="0" smtClean="0">
                <a:latin typeface="Arial" charset="0"/>
              </a:rPr>
              <a:t>Olson</a:t>
            </a:r>
          </a:p>
          <a:p>
            <a:pPr algn="ctr" eaLnBrk="1" hangingPunct="1"/>
            <a:r>
              <a:rPr lang="en-US" sz="1200" b="1" dirty="0" smtClean="0">
                <a:latin typeface="Arial" charset="0"/>
              </a:rPr>
              <a:t>Director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3080" name="TextBox 8"/>
          <p:cNvSpPr txBox="1">
            <a:spLocks noChangeArrowheads="1"/>
          </p:cNvSpPr>
          <p:nvPr/>
        </p:nvSpPr>
        <p:spPr bwMode="auto">
          <a:xfrm>
            <a:off x="812003" y="5624513"/>
            <a:ext cx="14207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 dirty="0" smtClean="0">
                <a:latin typeface="Arial" charset="0"/>
              </a:rPr>
              <a:t>Andre Sutrisno</a:t>
            </a:r>
          </a:p>
          <a:p>
            <a:pPr algn="ctr" eaLnBrk="1" hangingPunct="1"/>
            <a:r>
              <a:rPr lang="en-US" sz="1200" b="1" dirty="0" smtClean="0">
                <a:latin typeface="Arial" charset="0"/>
              </a:rPr>
              <a:t>Solids NMR</a:t>
            </a:r>
          </a:p>
        </p:txBody>
      </p:sp>
      <p:sp>
        <p:nvSpPr>
          <p:cNvPr id="3081" name="TextBox 9"/>
          <p:cNvSpPr txBox="1">
            <a:spLocks noChangeArrowheads="1"/>
          </p:cNvSpPr>
          <p:nvPr/>
        </p:nvSpPr>
        <p:spPr bwMode="auto">
          <a:xfrm>
            <a:off x="4089276" y="5624513"/>
            <a:ext cx="16118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 dirty="0" smtClean="0">
                <a:latin typeface="Arial" charset="0"/>
              </a:rPr>
              <a:t>Nikki Duay</a:t>
            </a:r>
          </a:p>
          <a:p>
            <a:pPr algn="ctr" eaLnBrk="1" hangingPunct="1"/>
            <a:r>
              <a:rPr lang="en-US" sz="1200" b="1" dirty="0" smtClean="0">
                <a:latin typeface="Arial" charset="0"/>
              </a:rPr>
              <a:t>Technical Assistant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3082" name="TextBox 10"/>
          <p:cNvSpPr txBox="1">
            <a:spLocks noChangeArrowheads="1"/>
          </p:cNvSpPr>
          <p:nvPr/>
        </p:nvSpPr>
        <p:spPr bwMode="auto">
          <a:xfrm>
            <a:off x="2443939" y="6065109"/>
            <a:ext cx="1197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 dirty="0">
                <a:latin typeface="Arial" charset="0"/>
              </a:rPr>
              <a:t>Lingyang </a:t>
            </a:r>
            <a:r>
              <a:rPr lang="en-US" sz="1200" b="1" dirty="0" smtClean="0">
                <a:latin typeface="Arial" charset="0"/>
              </a:rPr>
              <a:t>Zhu</a:t>
            </a:r>
          </a:p>
          <a:p>
            <a:pPr algn="ctr" eaLnBrk="1" hangingPunct="1"/>
            <a:r>
              <a:rPr lang="en-US" sz="1200" b="1" dirty="0" smtClean="0">
                <a:latin typeface="Arial" charset="0"/>
              </a:rPr>
              <a:t>Liquids NMR</a:t>
            </a:r>
            <a:endParaRPr lang="en-US" sz="1200" b="1" dirty="0">
              <a:latin typeface="Arial" charset="0"/>
            </a:endParaRPr>
          </a:p>
        </p:txBody>
      </p:sp>
      <p:pic>
        <p:nvPicPr>
          <p:cNvPr id="308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"/>
          <a:stretch>
            <a:fillRect/>
          </a:stretch>
        </p:blipFill>
        <p:spPr bwMode="auto">
          <a:xfrm>
            <a:off x="6798745" y="4460955"/>
            <a:ext cx="1736711" cy="103497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750W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33600"/>
            <a:ext cx="2692400" cy="2073275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66800" y="136000"/>
            <a:ext cx="7543800" cy="1617663"/>
          </a:xfrm>
        </p:spPr>
        <p:txBody>
          <a:bodyPr/>
          <a:lstStyle/>
          <a:p>
            <a:pPr>
              <a:defRPr/>
            </a:pPr>
            <a:r>
              <a:rPr lang="en-US" altLang="ko-KR" sz="3800" b="0" dirty="0" smtClean="0">
                <a:solidFill>
                  <a:schemeClr val="bg2"/>
                </a:solidFill>
                <a:latin typeface="Arial" pitchFamily="34" charset="0"/>
                <a:ea typeface="굴림" charset="-127"/>
              </a:rPr>
              <a:t>The NMR Lab at the</a:t>
            </a:r>
            <a:br>
              <a:rPr lang="en-US" altLang="ko-KR" sz="3800" b="0" dirty="0" smtClean="0">
                <a:solidFill>
                  <a:schemeClr val="bg2"/>
                </a:solidFill>
                <a:latin typeface="Arial" pitchFamily="34" charset="0"/>
                <a:ea typeface="굴림" charset="-127"/>
              </a:rPr>
            </a:br>
            <a:r>
              <a:rPr lang="en-US" altLang="ko-KR" sz="3800" b="0" dirty="0" smtClean="0">
                <a:solidFill>
                  <a:schemeClr val="bg2"/>
                </a:solidFill>
                <a:latin typeface="Arial" pitchFamily="34" charset="0"/>
                <a:ea typeface="굴림" charset="-127"/>
              </a:rPr>
              <a:t>School of Chemical Sciences</a:t>
            </a:r>
            <a:br>
              <a:rPr lang="en-US" altLang="ko-KR" sz="3800" b="0" dirty="0" smtClean="0">
                <a:solidFill>
                  <a:schemeClr val="bg2"/>
                </a:solidFill>
                <a:latin typeface="Arial" pitchFamily="34" charset="0"/>
                <a:ea typeface="굴림" charset="-127"/>
              </a:rPr>
            </a:br>
            <a:r>
              <a:rPr lang="en-US" altLang="ko-KR" sz="3800" b="0" dirty="0" smtClean="0">
                <a:solidFill>
                  <a:schemeClr val="bg2"/>
                </a:solidFill>
                <a:latin typeface="Arial" pitchFamily="34" charset="0"/>
                <a:ea typeface="굴림" charset="-127"/>
              </a:rPr>
              <a:t>University of Illinois</a:t>
            </a:r>
            <a:endParaRPr lang="en-US" sz="3800" b="0" dirty="0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30" y="1855407"/>
            <a:ext cx="5456772" cy="3719842"/>
          </a:xfrm>
          <a:prstGeom prst="rect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1189185" y="6526774"/>
            <a:ext cx="3804461" cy="276999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 dirty="0" smtClean="0">
                <a:latin typeface="Arial" charset="0"/>
              </a:rPr>
              <a:t>Pre-Pandemic SCS Holiday Party – Dec. 2019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8" name="Rectangle 8"/>
          <p:cNvSpPr>
            <a:spLocks noGrp="1" noChangeArrowheads="1"/>
          </p:cNvSpPr>
          <p:nvPr>
            <p:ph type="title"/>
          </p:nvPr>
        </p:nvSpPr>
        <p:spPr>
          <a:xfrm>
            <a:off x="1062038" y="3571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800" b="0" dirty="0" smtClean="0">
                <a:solidFill>
                  <a:schemeClr val="bg2"/>
                </a:solidFill>
                <a:latin typeface="Arial" pitchFamily="34" charset="0"/>
              </a:rPr>
              <a:t>New 600-MHz </a:t>
            </a:r>
            <a:br>
              <a:rPr lang="en-US" sz="3800" b="0" dirty="0" smtClean="0">
                <a:solidFill>
                  <a:schemeClr val="bg2"/>
                </a:solidFill>
                <a:latin typeface="Arial" pitchFamily="34" charset="0"/>
              </a:rPr>
            </a:br>
            <a:r>
              <a:rPr lang="en-US" sz="3800" b="0" dirty="0" smtClean="0">
                <a:solidFill>
                  <a:schemeClr val="bg2"/>
                </a:solidFill>
                <a:latin typeface="Arial" pitchFamily="34" charset="0"/>
              </a:rPr>
              <a:t>Solution State NMR Spectrometer</a:t>
            </a:r>
          </a:p>
        </p:txBody>
      </p:sp>
      <p:pic>
        <p:nvPicPr>
          <p:cNvPr id="5134" name="Picture 23" descr="polymer_science0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" y="9476"/>
            <a:ext cx="88741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TextBox 1"/>
          <p:cNvSpPr txBox="1">
            <a:spLocks noChangeArrowheads="1"/>
          </p:cNvSpPr>
          <p:nvPr/>
        </p:nvSpPr>
        <p:spPr bwMode="auto">
          <a:xfrm rot="-5400000">
            <a:off x="-896937" y="2813050"/>
            <a:ext cx="2185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</a:rPr>
              <a:t>NMR Lab Overview</a:t>
            </a:r>
          </a:p>
        </p:txBody>
      </p:sp>
      <p:pic>
        <p:nvPicPr>
          <p:cNvPr id="5136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1400"/>
            <a:ext cx="874713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895519" y="2224854"/>
            <a:ext cx="2396810" cy="707886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sz="1600" b="1" dirty="0" smtClean="0">
                <a:latin typeface="Arial" charset="0"/>
                <a:ea typeface="MS PGothic" pitchFamily="34" charset="-128"/>
              </a:rPr>
              <a:t>Bruker 600 MHz:  B600</a:t>
            </a:r>
          </a:p>
          <a:p>
            <a:pPr algn="ctr"/>
            <a:r>
              <a:rPr lang="en-US" sz="1200" b="1" dirty="0" smtClean="0">
                <a:latin typeface="Arial" charset="0"/>
                <a:ea typeface="MS PGothic" pitchFamily="34" charset="-128"/>
              </a:rPr>
              <a:t>Prodigy CryoProbe</a:t>
            </a:r>
          </a:p>
          <a:p>
            <a:pPr algn="ctr"/>
            <a:r>
              <a:rPr lang="en-US" sz="1200" b="1" dirty="0" smtClean="0">
                <a:latin typeface="Arial" charset="0"/>
                <a:ea typeface="MS PGothic" pitchFamily="34" charset="-128"/>
              </a:rPr>
              <a:t>LN</a:t>
            </a:r>
            <a:r>
              <a:rPr lang="en-US" sz="1200" b="1" baseline="-25000" dirty="0" smtClean="0">
                <a:latin typeface="Arial" charset="0"/>
                <a:ea typeface="MS PGothic" pitchFamily="34" charset="-128"/>
              </a:rPr>
              <a:t>2</a:t>
            </a:r>
            <a:r>
              <a:rPr lang="en-US" sz="1200" b="1" dirty="0" smtClean="0">
                <a:latin typeface="Arial" charset="0"/>
                <a:ea typeface="MS PGothic" pitchFamily="34" charset="-128"/>
              </a:rPr>
              <a:t> - Based</a:t>
            </a:r>
            <a:endParaRPr lang="en-US" sz="1200" b="1" dirty="0">
              <a:latin typeface="Arial" charset="0"/>
              <a:ea typeface="MS PGothic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7492" y="2542235"/>
            <a:ext cx="4685146" cy="351386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2070503" y="5659470"/>
            <a:ext cx="2046842" cy="738664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sz="1400" b="1" dirty="0" smtClean="0">
                <a:latin typeface="Arial" charset="0"/>
                <a:ea typeface="MS PGothic" pitchFamily="34" charset="-128"/>
              </a:rPr>
              <a:t>Later: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Arial" charset="0"/>
                <a:ea typeface="MS PGothic" pitchFamily="34" charset="-128"/>
              </a:rPr>
              <a:t>Another Probe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Arial" charset="0"/>
                <a:ea typeface="MS PGothic" pitchFamily="34" charset="-128"/>
              </a:rPr>
              <a:t>In-the-Tube Mixing</a:t>
            </a:r>
            <a:endParaRPr lang="en-US" sz="1400" b="1" dirty="0">
              <a:latin typeface="Arial" charset="0"/>
              <a:ea typeface="MS PGothic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2841" y="2351662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via</a:t>
            </a:r>
          </a:p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A149 CLSL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076385" y="3015783"/>
            <a:ext cx="4035079" cy="1738938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sz="1400" b="1" dirty="0" smtClean="0">
                <a:latin typeface="Arial" charset="0"/>
                <a:ea typeface="MS PGothic" pitchFamily="34" charset="-128"/>
              </a:rPr>
              <a:t>Unique Capabilities:</a:t>
            </a:r>
          </a:p>
          <a:p>
            <a:pPr algn="ctr"/>
            <a:endParaRPr lang="en-US" sz="900" b="1" dirty="0" smtClean="0">
              <a:latin typeface="Arial" charset="0"/>
              <a:ea typeface="MS PGothic" pitchFamily="34" charset="-128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2-3-fold higher sensitivity than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lvl="0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non-CryoProbe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600.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C-13 acquisition with standard proton decoupling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C-13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acquisition with F-19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decoupling.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C-13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acquisition with deuterium decoupling.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C-13 acquisition with simultaneous decoupling of </a:t>
            </a: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proton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and deuterium.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002119" y="4837764"/>
            <a:ext cx="2183611" cy="738664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sz="1400" b="1" dirty="0" smtClean="0">
                <a:latin typeface="Arial" charset="0"/>
                <a:ea typeface="MS PGothic" pitchFamily="34" charset="-128"/>
              </a:rPr>
              <a:t>Use: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Arial" charset="0"/>
                <a:ea typeface="MS PGothic" pitchFamily="34" charset="-128"/>
              </a:rPr>
              <a:t>Some walk-up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Arial" charset="0"/>
                <a:ea typeface="MS PGothic" pitchFamily="34" charset="-128"/>
              </a:rPr>
              <a:t>Some specialty use</a:t>
            </a:r>
            <a:endParaRPr lang="en-US" sz="1400" b="1" dirty="0"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804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8" name="Rectangle 8"/>
          <p:cNvSpPr>
            <a:spLocks noGrp="1" noChangeArrowheads="1"/>
          </p:cNvSpPr>
          <p:nvPr>
            <p:ph type="title"/>
          </p:nvPr>
        </p:nvSpPr>
        <p:spPr>
          <a:xfrm>
            <a:off x="1062038" y="3571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800" b="0" dirty="0" smtClean="0">
                <a:solidFill>
                  <a:schemeClr val="bg2"/>
                </a:solidFill>
                <a:latin typeface="Arial" pitchFamily="34" charset="0"/>
              </a:rPr>
              <a:t>New 600-MHz </a:t>
            </a:r>
            <a:br>
              <a:rPr lang="en-US" sz="3800" b="0" dirty="0" smtClean="0">
                <a:solidFill>
                  <a:schemeClr val="bg2"/>
                </a:solidFill>
                <a:latin typeface="Arial" pitchFamily="34" charset="0"/>
              </a:rPr>
            </a:br>
            <a:r>
              <a:rPr lang="en-US" sz="3800" b="0" dirty="0" smtClean="0">
                <a:solidFill>
                  <a:schemeClr val="bg2"/>
                </a:solidFill>
                <a:latin typeface="Arial" pitchFamily="34" charset="0"/>
              </a:rPr>
              <a:t>Solution State NMR Spectrometer</a:t>
            </a:r>
          </a:p>
        </p:txBody>
      </p:sp>
      <p:pic>
        <p:nvPicPr>
          <p:cNvPr id="5134" name="Picture 23" descr="polymer_science0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" y="9476"/>
            <a:ext cx="88741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TextBox 1"/>
          <p:cNvSpPr txBox="1">
            <a:spLocks noChangeArrowheads="1"/>
          </p:cNvSpPr>
          <p:nvPr/>
        </p:nvSpPr>
        <p:spPr bwMode="auto">
          <a:xfrm rot="-5400000">
            <a:off x="-896937" y="2813050"/>
            <a:ext cx="2185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</a:rPr>
              <a:t>NMR Lab Overview</a:t>
            </a:r>
          </a:p>
        </p:txBody>
      </p:sp>
      <p:pic>
        <p:nvPicPr>
          <p:cNvPr id="5136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1400"/>
            <a:ext cx="874713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78130" y="2280219"/>
            <a:ext cx="2510624" cy="707886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sz="1600" b="1" dirty="0" smtClean="0">
                <a:latin typeface="Arial" charset="0"/>
                <a:ea typeface="MS PGothic" pitchFamily="34" charset="-128"/>
              </a:rPr>
              <a:t>Bruker 600 MHz:  B600</a:t>
            </a:r>
          </a:p>
          <a:p>
            <a:pPr algn="ctr"/>
            <a:r>
              <a:rPr lang="en-US" sz="1200" b="1" dirty="0" smtClean="0">
                <a:latin typeface="Arial" charset="0"/>
                <a:ea typeface="MS PGothic" pitchFamily="34" charset="-128"/>
              </a:rPr>
              <a:t>Prodigy CryoProbe</a:t>
            </a:r>
          </a:p>
          <a:p>
            <a:pPr algn="ctr"/>
            <a:r>
              <a:rPr lang="en-US" sz="1200" b="1" dirty="0" smtClean="0">
                <a:latin typeface="Arial" charset="0"/>
                <a:ea typeface="MS PGothic" pitchFamily="34" charset="-128"/>
              </a:rPr>
              <a:t>LN</a:t>
            </a:r>
            <a:r>
              <a:rPr lang="en-US" sz="1200" b="1" baseline="-25000" dirty="0" smtClean="0">
                <a:latin typeface="Arial" charset="0"/>
                <a:ea typeface="MS PGothic" pitchFamily="34" charset="-128"/>
              </a:rPr>
              <a:t>2</a:t>
            </a:r>
            <a:r>
              <a:rPr lang="en-US" sz="1200" b="1" dirty="0" smtClean="0">
                <a:latin typeface="Arial" charset="0"/>
                <a:ea typeface="MS PGothic" pitchFamily="34" charset="-128"/>
              </a:rPr>
              <a:t>–based electronics cooling</a:t>
            </a:r>
            <a:endParaRPr lang="en-US" sz="1200" b="1" dirty="0">
              <a:latin typeface="Arial" charset="0"/>
              <a:ea typeface="MS PGothic" pitchFamily="34" charset="-128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725556" y="3403736"/>
            <a:ext cx="1415772" cy="5847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sz="1600" b="1" dirty="0" smtClean="0">
                <a:latin typeface="Arial" charset="0"/>
                <a:ea typeface="MS PGothic" pitchFamily="34" charset="-128"/>
              </a:rPr>
              <a:t>90 NMR</a:t>
            </a:r>
          </a:p>
          <a:p>
            <a:pPr algn="ctr"/>
            <a:r>
              <a:rPr lang="en-US" sz="1600" b="1" dirty="0" smtClean="0">
                <a:latin typeface="Arial" charset="0"/>
                <a:ea typeface="MS PGothic" pitchFamily="34" charset="-128"/>
              </a:rPr>
              <a:t>Experiments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583" y="1481825"/>
            <a:ext cx="5102942" cy="53223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6105" y="6121400"/>
            <a:ext cx="2105025" cy="676275"/>
          </a:xfrm>
          <a:prstGeom prst="rect">
            <a:avLst/>
          </a:prstGeom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395338" y="4476023"/>
            <a:ext cx="2076209" cy="5847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sz="1600" b="1" dirty="0" smtClean="0">
                <a:latin typeface="Arial" charset="0"/>
                <a:ea typeface="MS PGothic" pitchFamily="34" charset="-128"/>
              </a:rPr>
              <a:t>Special Decoupling</a:t>
            </a:r>
          </a:p>
          <a:p>
            <a:pPr algn="ctr"/>
            <a:r>
              <a:rPr lang="en-US" sz="1600" b="1" dirty="0" smtClean="0">
                <a:latin typeface="Arial" charset="0"/>
                <a:ea typeface="MS PGothic" pitchFamily="34" charset="-128"/>
              </a:rPr>
              <a:t>Capabilities</a:t>
            </a:r>
          </a:p>
        </p:txBody>
      </p:sp>
    </p:spTree>
    <p:extLst>
      <p:ext uri="{BB962C8B-B14F-4D97-AF65-F5344CB8AC3E}">
        <p14:creationId xmlns:p14="http://schemas.microsoft.com/office/powerpoint/2010/main" val="379046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79" y="316827"/>
            <a:ext cx="8186636" cy="6236378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 rot="-5400000">
            <a:off x="-896937" y="2813050"/>
            <a:ext cx="2185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</a:rPr>
              <a:t>NMR Lab Overview</a:t>
            </a:r>
          </a:p>
        </p:txBody>
      </p:sp>
      <p:sp>
        <p:nvSpPr>
          <p:cNvPr id="3" name="Oval 2"/>
          <p:cNvSpPr/>
          <p:nvPr/>
        </p:nvSpPr>
        <p:spPr>
          <a:xfrm>
            <a:off x="7129038" y="2309091"/>
            <a:ext cx="1840373" cy="1256148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173467" y="6262261"/>
            <a:ext cx="1620455" cy="34216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33160" y="1182253"/>
            <a:ext cx="84031" cy="2124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>
          <a:xfrm rot="16200000">
            <a:off x="-384420" y="2958698"/>
            <a:ext cx="4288507" cy="917483"/>
          </a:xfrm>
        </p:spPr>
        <p:txBody>
          <a:bodyPr/>
          <a:lstStyle/>
          <a:p>
            <a:pPr>
              <a:defRPr/>
            </a:pPr>
            <a:r>
              <a:rPr lang="en-US" sz="3800" b="0" dirty="0" smtClean="0">
                <a:solidFill>
                  <a:schemeClr val="bg2"/>
                </a:solidFill>
                <a:latin typeface="Arial" pitchFamily="34" charset="0"/>
              </a:rPr>
              <a:t>SCS NMR Blog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120" y="180067"/>
            <a:ext cx="4771298" cy="6474743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96906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34716"/>
            <a:ext cx="7543800" cy="917483"/>
          </a:xfrm>
        </p:spPr>
        <p:txBody>
          <a:bodyPr/>
          <a:lstStyle/>
          <a:p>
            <a:pPr>
              <a:defRPr/>
            </a:pPr>
            <a:r>
              <a:rPr lang="en-US" sz="3800" b="0" dirty="0" smtClean="0">
                <a:solidFill>
                  <a:schemeClr val="bg2"/>
                </a:solidFill>
                <a:latin typeface="Arial" pitchFamily="34" charset="0"/>
              </a:rPr>
              <a:t>SCS NMR CB500 or B600 Status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" y="968828"/>
            <a:ext cx="9128987" cy="518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504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50" y="1945432"/>
            <a:ext cx="21399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96863" y="207963"/>
            <a:ext cx="7543800" cy="684212"/>
          </a:xfrm>
        </p:spPr>
        <p:txBody>
          <a:bodyPr/>
          <a:lstStyle/>
          <a:p>
            <a:r>
              <a:rPr lang="en-US" smtClean="0"/>
              <a:t>NMR Training</a:t>
            </a:r>
          </a:p>
        </p:txBody>
      </p:sp>
      <p:pic>
        <p:nvPicPr>
          <p:cNvPr id="92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925" y="1920938"/>
            <a:ext cx="25939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40" name="TextBox 10"/>
          <p:cNvSpPr txBox="1">
            <a:spLocks noChangeArrowheads="1"/>
          </p:cNvSpPr>
          <p:nvPr/>
        </p:nvSpPr>
        <p:spPr bwMode="auto">
          <a:xfrm>
            <a:off x="3326804" y="2183507"/>
            <a:ext cx="24929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054ABB"/>
                </a:solidFill>
              </a:rPr>
              <a:t>Study and exercises;</a:t>
            </a:r>
          </a:p>
          <a:p>
            <a:pPr algn="ctr" eaLnBrk="1" hangingPunct="1"/>
            <a:r>
              <a:rPr lang="en-US" b="1" dirty="0">
                <a:solidFill>
                  <a:srgbClr val="054ABB"/>
                </a:solidFill>
              </a:rPr>
              <a:t>Training by Liaison</a:t>
            </a:r>
          </a:p>
        </p:txBody>
      </p:sp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1368025" y="1114488"/>
            <a:ext cx="3173413" cy="554037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054ABB"/>
                </a:solidFill>
              </a:rPr>
              <a:t>Director e-mails </a:t>
            </a:r>
            <a:r>
              <a:rPr lang="en-US" b="1" dirty="0" smtClean="0">
                <a:solidFill>
                  <a:srgbClr val="054ABB"/>
                </a:solidFill>
              </a:rPr>
              <a:t>28 </a:t>
            </a:r>
            <a:r>
              <a:rPr lang="en-US" b="1" dirty="0">
                <a:solidFill>
                  <a:srgbClr val="054ABB"/>
                </a:solidFill>
              </a:rPr>
              <a:t>items: </a:t>
            </a:r>
          </a:p>
          <a:p>
            <a:pPr algn="ctr" eaLnBrk="1" hangingPunct="1"/>
            <a:r>
              <a:rPr lang="en-US" sz="1200" b="1" dirty="0">
                <a:solidFill>
                  <a:srgbClr val="054ABB"/>
                </a:solidFill>
              </a:rPr>
              <a:t>NMR principles, Mnova, i.p. address, etc.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807888" y="1665350"/>
            <a:ext cx="0" cy="92551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975" y="1936037"/>
            <a:ext cx="21399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5" name="TextBox 18"/>
          <p:cNvSpPr txBox="1">
            <a:spLocks noChangeArrowheads="1"/>
          </p:cNvSpPr>
          <p:nvPr/>
        </p:nvSpPr>
        <p:spPr bwMode="auto">
          <a:xfrm>
            <a:off x="6789762" y="2219388"/>
            <a:ext cx="16850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054ABB"/>
                </a:solidFill>
              </a:rPr>
              <a:t>Check-Out </a:t>
            </a:r>
            <a:r>
              <a:rPr lang="en-US" b="1" dirty="0">
                <a:solidFill>
                  <a:srgbClr val="054ABB"/>
                </a:solidFill>
              </a:rPr>
              <a:t>by</a:t>
            </a:r>
          </a:p>
          <a:p>
            <a:pPr algn="ctr" eaLnBrk="1" hangingPunct="1"/>
            <a:r>
              <a:rPr lang="en-US" b="1" dirty="0">
                <a:solidFill>
                  <a:srgbClr val="054ABB"/>
                </a:solidFill>
              </a:rPr>
              <a:t>Director</a:t>
            </a:r>
          </a:p>
        </p:txBody>
      </p:sp>
      <p:pic>
        <p:nvPicPr>
          <p:cNvPr id="9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321" y="3677311"/>
            <a:ext cx="25939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7" name="TextBox 21"/>
          <p:cNvSpPr txBox="1">
            <a:spLocks noChangeArrowheads="1"/>
          </p:cNvSpPr>
          <p:nvPr/>
        </p:nvSpPr>
        <p:spPr bwMode="auto">
          <a:xfrm>
            <a:off x="6298147" y="3908292"/>
            <a:ext cx="24495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054ABB"/>
                </a:solidFill>
              </a:rPr>
              <a:t>Temperature Control</a:t>
            </a:r>
          </a:p>
          <a:p>
            <a:pPr algn="ctr" eaLnBrk="1" hangingPunct="1"/>
            <a:r>
              <a:rPr lang="en-US" b="1" dirty="0">
                <a:solidFill>
                  <a:srgbClr val="054ABB"/>
                </a:solidFill>
              </a:rPr>
              <a:t>(VT) Training</a:t>
            </a:r>
          </a:p>
          <a:p>
            <a:pPr algn="ctr" eaLnBrk="1" hangingPunct="1"/>
            <a:r>
              <a:rPr lang="en-US" b="1" dirty="0">
                <a:solidFill>
                  <a:srgbClr val="054ABB"/>
                </a:solidFill>
              </a:rPr>
              <a:t>by Director</a:t>
            </a:r>
          </a:p>
        </p:txBody>
      </p:sp>
      <p:pic>
        <p:nvPicPr>
          <p:cNvPr id="92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2" y="3719717"/>
            <a:ext cx="2593975" cy="13843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/>
        </p:spPr>
      </p:pic>
      <p:pic>
        <p:nvPicPr>
          <p:cNvPr id="92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789" y="3704808"/>
            <a:ext cx="25939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0" name="TextBox 24"/>
          <p:cNvSpPr txBox="1">
            <a:spLocks noChangeArrowheads="1"/>
          </p:cNvSpPr>
          <p:nvPr/>
        </p:nvSpPr>
        <p:spPr bwMode="auto">
          <a:xfrm>
            <a:off x="463441" y="3947901"/>
            <a:ext cx="2095500" cy="922337"/>
          </a:xfrm>
          <a:prstGeom prst="rect">
            <a:avLst/>
          </a:prstGeom>
          <a:solidFill>
            <a:srgbClr val="FF990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054ABB"/>
                </a:solidFill>
              </a:rPr>
              <a:t>UI500NB Training</a:t>
            </a:r>
          </a:p>
          <a:p>
            <a:pPr algn="ctr" eaLnBrk="1" hangingPunct="1"/>
            <a:r>
              <a:rPr lang="en-US" b="1" dirty="0">
                <a:solidFill>
                  <a:srgbClr val="054ABB"/>
                </a:solidFill>
              </a:rPr>
              <a:t>by Director</a:t>
            </a:r>
          </a:p>
          <a:p>
            <a:pPr algn="ctr" eaLnBrk="1" hangingPunct="1"/>
            <a:r>
              <a:rPr lang="en-US" b="1" dirty="0">
                <a:solidFill>
                  <a:srgbClr val="054ABB"/>
                </a:solidFill>
              </a:rPr>
              <a:t>(2D-NMR Prep)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501700" y="2624200"/>
            <a:ext cx="708025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847562" y="2613088"/>
            <a:ext cx="717550" cy="11112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865771" y="4396958"/>
            <a:ext cx="350187" cy="9332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2807888" y="3097787"/>
            <a:ext cx="3748087" cy="70811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7" name="TextBox 48"/>
          <p:cNvSpPr txBox="1">
            <a:spLocks noChangeArrowheads="1"/>
          </p:cNvSpPr>
          <p:nvPr/>
        </p:nvSpPr>
        <p:spPr bwMode="auto">
          <a:xfrm>
            <a:off x="3349128" y="3944624"/>
            <a:ext cx="24032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054ABB"/>
                </a:solidFill>
              </a:rPr>
              <a:t>Special 1D,</a:t>
            </a:r>
          </a:p>
          <a:p>
            <a:pPr algn="ctr" eaLnBrk="1" hangingPunct="1"/>
            <a:r>
              <a:rPr lang="en-US" b="1" dirty="0" smtClean="0">
                <a:solidFill>
                  <a:srgbClr val="054ABB"/>
                </a:solidFill>
              </a:rPr>
              <a:t>2D/3D-NMR </a:t>
            </a:r>
            <a:r>
              <a:rPr lang="en-US" b="1" dirty="0">
                <a:solidFill>
                  <a:srgbClr val="054ABB"/>
                </a:solidFill>
              </a:rPr>
              <a:t>Training</a:t>
            </a:r>
          </a:p>
          <a:p>
            <a:pPr algn="ctr" eaLnBrk="1" hangingPunct="1"/>
            <a:r>
              <a:rPr lang="en-US" b="1" dirty="0">
                <a:solidFill>
                  <a:srgbClr val="054ABB"/>
                </a:solidFill>
              </a:rPr>
              <a:t>by Lingyang</a:t>
            </a:r>
          </a:p>
        </p:txBody>
      </p:sp>
      <p:sp>
        <p:nvSpPr>
          <p:cNvPr id="9238" name="Content Placeholder 2"/>
          <p:cNvSpPr txBox="1">
            <a:spLocks/>
          </p:cNvSpPr>
          <p:nvPr/>
        </p:nvSpPr>
        <p:spPr bwMode="auto">
          <a:xfrm>
            <a:off x="3189713" y="5142694"/>
            <a:ext cx="2875425" cy="12835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1600" b="1" dirty="0" smtClean="0"/>
              <a:t>Required for UI600 and 750NB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1600" b="1" dirty="0" smtClean="0"/>
              <a:t>One key 2D document: </a:t>
            </a:r>
          </a:p>
          <a:p>
            <a:pPr marL="0" indent="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1000" b="1" dirty="0"/>
              <a:t> </a:t>
            </a:r>
            <a:r>
              <a:rPr lang="en-US" sz="1000" b="1" dirty="0" smtClean="0"/>
              <a:t>          UI500NB </a:t>
            </a:r>
            <a:r>
              <a:rPr lang="en-US" sz="1000" b="1" dirty="0"/>
              <a:t>Advanced 1D and 2D NMR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en-US" sz="1000" b="1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220596" y="5159112"/>
            <a:ext cx="2714625" cy="14798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1600" b="1" dirty="0" smtClean="0"/>
              <a:t>pw90 calibration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1600" b="1" dirty="0" smtClean="0"/>
              <a:t>T</a:t>
            </a:r>
            <a:r>
              <a:rPr lang="en-US" sz="1600" b="1" baseline="-25000" dirty="0" smtClean="0"/>
              <a:t>1</a:t>
            </a:r>
            <a:r>
              <a:rPr lang="en-US" sz="1600" b="1" dirty="0" smtClean="0"/>
              <a:t> calibration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1600" b="1" dirty="0"/>
              <a:t>Solvent </a:t>
            </a:r>
            <a:r>
              <a:rPr lang="en-US" sz="1600" b="1" dirty="0" smtClean="0"/>
              <a:t>suppression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1600" b="1" dirty="0" smtClean="0"/>
              <a:t>Gateway to UI600 and 750NB with Lingyang</a:t>
            </a:r>
            <a:endParaRPr lang="en-US" sz="1600" b="1" dirty="0"/>
          </a:p>
        </p:txBody>
      </p:sp>
      <p:sp>
        <p:nvSpPr>
          <p:cNvPr id="4" name="Rectangle 3"/>
          <p:cNvSpPr/>
          <p:nvPr/>
        </p:nvSpPr>
        <p:spPr>
          <a:xfrm>
            <a:off x="856527" y="787079"/>
            <a:ext cx="69448" cy="1041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2898" y="2002692"/>
            <a:ext cx="23013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b="1" dirty="0">
                <a:solidFill>
                  <a:srgbClr val="054A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 booklet</a:t>
            </a:r>
          </a:p>
          <a:p>
            <a:pPr algn="ctr" eaLnBrk="1" hangingPunct="1"/>
            <a:r>
              <a:rPr lang="en-US" b="1" dirty="0">
                <a:solidFill>
                  <a:srgbClr val="054A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see </a:t>
            </a:r>
            <a:r>
              <a:rPr lang="en-US" b="1" dirty="0" smtClean="0">
                <a:solidFill>
                  <a:srgbClr val="054A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Nikki</a:t>
            </a:r>
            <a:endParaRPr lang="en-US" b="1" dirty="0">
              <a:solidFill>
                <a:srgbClr val="054A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b="1" dirty="0">
                <a:solidFill>
                  <a:srgbClr val="054A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paperwork</a:t>
            </a:r>
          </a:p>
          <a:p>
            <a:pPr algn="ctr" eaLnBrk="1" hangingPunct="1"/>
            <a:r>
              <a:rPr lang="en-US" b="1" dirty="0">
                <a:solidFill>
                  <a:srgbClr val="054A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b="1" dirty="0" smtClean="0">
                <a:solidFill>
                  <a:srgbClr val="054A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ChemFOM</a:t>
            </a:r>
            <a:endParaRPr lang="en-US" b="1" dirty="0">
              <a:solidFill>
                <a:srgbClr val="054A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170" y="5254690"/>
            <a:ext cx="25939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86289" y="5367946"/>
            <a:ext cx="2726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b="1" dirty="0" smtClean="0">
                <a:solidFill>
                  <a:srgbClr val="054A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State NMR </a:t>
            </a:r>
            <a:r>
              <a:rPr lang="en-US" b="1" dirty="0">
                <a:solidFill>
                  <a:srgbClr val="054A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  <a:p>
            <a:pPr algn="ctr" eaLnBrk="1" hangingPunct="1"/>
            <a:r>
              <a:rPr lang="en-US" b="1" dirty="0">
                <a:solidFill>
                  <a:srgbClr val="054A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b="1" dirty="0" smtClean="0">
                <a:solidFill>
                  <a:srgbClr val="054A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Solids Spectroscopist</a:t>
            </a:r>
            <a:endParaRPr lang="en-US" b="1" dirty="0">
              <a:solidFill>
                <a:srgbClr val="054A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7538861" y="3345494"/>
            <a:ext cx="12035" cy="339137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029289" y="4676172"/>
            <a:ext cx="11575" cy="1939668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029289" y="6615840"/>
            <a:ext cx="3035849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2847583" y="4674006"/>
            <a:ext cx="193281" cy="2166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5-Point Star 4"/>
          <p:cNvSpPr/>
          <p:nvPr/>
        </p:nvSpPr>
        <p:spPr>
          <a:xfrm>
            <a:off x="60847" y="1539433"/>
            <a:ext cx="655649" cy="655649"/>
          </a:xfrm>
          <a:prstGeom prst="star5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5992" y="3394503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Gateway Instrument</a:t>
            </a:r>
            <a:endParaRPr lang="en-US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78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1935163"/>
            <a:ext cx="8001000" cy="487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800" b="0" dirty="0" smtClean="0">
                <a:solidFill>
                  <a:schemeClr val="bg2"/>
                </a:solidFill>
                <a:latin typeface="Arial" pitchFamily="34" charset="0"/>
              </a:rPr>
              <a:t>Common Problems</a:t>
            </a:r>
            <a:endParaRPr lang="en-US" sz="3800" b="0" dirty="0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9220" name="Picture 23" descr="polymer_science0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41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5" descr="Struct_Mech_cyto_bo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"/>
          <a:stretch>
            <a:fillRect/>
          </a:stretch>
        </p:blipFill>
        <p:spPr bwMode="auto">
          <a:xfrm>
            <a:off x="7307263" y="195263"/>
            <a:ext cx="1752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11"/>
          <p:cNvSpPr txBox="1">
            <a:spLocks noChangeArrowheads="1"/>
          </p:cNvSpPr>
          <p:nvPr/>
        </p:nvSpPr>
        <p:spPr bwMode="auto">
          <a:xfrm rot="16200000">
            <a:off x="-896550" y="2813327"/>
            <a:ext cx="21852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</a:rPr>
              <a:t>NMR Lab Overview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838" y="2066805"/>
            <a:ext cx="7412154" cy="454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84409" y="6512127"/>
            <a:ext cx="2550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an MIT web document</a:t>
            </a:r>
            <a:endParaRPr lang="en-US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2445" y="3021940"/>
            <a:ext cx="1458410" cy="439040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29095" y="4852715"/>
            <a:ext cx="1458410" cy="656834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86108" y="1260873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Arial" pitchFamily="34" charset="0"/>
              </a:rPr>
              <a:t>- i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</a:rPr>
              <a:t>n the training booklet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1935163"/>
            <a:ext cx="8001000" cy="487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847" y="219917"/>
            <a:ext cx="7543800" cy="995945"/>
          </a:xfrm>
        </p:spPr>
        <p:txBody>
          <a:bodyPr/>
          <a:lstStyle/>
          <a:p>
            <a:pPr>
              <a:defRPr/>
            </a:pPr>
            <a:r>
              <a:rPr lang="en-US" sz="3800" b="0" dirty="0" smtClean="0">
                <a:solidFill>
                  <a:schemeClr val="bg2"/>
                </a:solidFill>
                <a:latin typeface="Arial" pitchFamily="34" charset="0"/>
              </a:rPr>
              <a:t>Common Problems </a:t>
            </a:r>
            <a:r>
              <a:rPr lang="en-US" sz="1800" b="0" dirty="0" smtClean="0">
                <a:solidFill>
                  <a:schemeClr val="bg2"/>
                </a:solidFill>
                <a:latin typeface="Arial" pitchFamily="34" charset="0"/>
              </a:rPr>
              <a:t>- getting this </a:t>
            </a:r>
            <a:r>
              <a:rPr lang="en-US" sz="1800" b="0" dirty="0">
                <a:solidFill>
                  <a:schemeClr val="bg2"/>
                </a:solidFill>
                <a:latin typeface="Arial" pitchFamily="34" charset="0"/>
              </a:rPr>
              <a:t>b</a:t>
            </a:r>
            <a:r>
              <a:rPr lang="en-US" sz="1800" b="0" dirty="0" smtClean="0">
                <a:solidFill>
                  <a:schemeClr val="bg2"/>
                </a:solidFill>
                <a:latin typeface="Arial" pitchFamily="34" charset="0"/>
              </a:rPr>
              <a:t>ackwards</a:t>
            </a:r>
            <a:endParaRPr lang="en-US" sz="1800" b="0" dirty="0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9220" name="Picture 23" descr="polymer_science0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41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11"/>
          <p:cNvSpPr txBox="1">
            <a:spLocks noChangeArrowheads="1"/>
          </p:cNvSpPr>
          <p:nvPr/>
        </p:nvSpPr>
        <p:spPr bwMode="auto">
          <a:xfrm rot="16200000">
            <a:off x="-896550" y="2813327"/>
            <a:ext cx="21852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</a:rPr>
              <a:t>NMR Lab Overview</a:t>
            </a:r>
          </a:p>
        </p:txBody>
      </p:sp>
      <p:pic>
        <p:nvPicPr>
          <p:cNvPr id="26626" name="Picture 2" descr="C:\Users\Dean Olson\Desktop\!!DEAN FOLDERS\Chem 536 Spring Semesters\Chem 536 Spring 2015 - Burke\Photos Chem 536 Talks\DSCN51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2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60" y="1403268"/>
            <a:ext cx="8034739" cy="535546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40624" y="2813439"/>
            <a:ext cx="2116285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if Lower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6909" y="4142730"/>
            <a:ext cx="218521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if Higher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905246" y="2825014"/>
            <a:ext cx="5243331" cy="1329291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23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324539"/>
            <a:ext cx="7811959" cy="40858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127708" y="220212"/>
            <a:ext cx="5456238" cy="955675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ko-KR" sz="2800" b="1">
                <a:solidFill>
                  <a:srgbClr val="002060"/>
                </a:solidFill>
                <a:ea typeface="굴림" charset="-127"/>
              </a:rPr>
              <a:t>A Few Under-Appreciated NMR</a:t>
            </a:r>
          </a:p>
          <a:p>
            <a:pPr algn="ctr" eaLnBrk="1" hangingPunct="1"/>
            <a:r>
              <a:rPr lang="en-US" altLang="ko-KR" sz="2800" b="1">
                <a:solidFill>
                  <a:srgbClr val="002060"/>
                </a:solidFill>
                <a:ea typeface="굴림" charset="-127"/>
              </a:rPr>
              <a:t>Data Processing Shortcuts</a:t>
            </a:r>
            <a:endParaRPr lang="en-US" altLang="en-US" sz="2800" b="1">
              <a:solidFill>
                <a:srgbClr val="002060"/>
              </a:solidFill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863378" y="5410723"/>
            <a:ext cx="802014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dirty="0">
                <a:latin typeface="Times New Roman" pitchFamily="18" charset="0"/>
              </a:rPr>
              <a:t>p</a:t>
            </a:r>
            <a:r>
              <a:rPr lang="en-US" altLang="en-US" sz="1800" dirty="0" smtClean="0">
                <a:latin typeface="Times New Roman" pitchFamily="18" charset="0"/>
              </a:rPr>
              <a:t>7     	references </a:t>
            </a:r>
            <a:r>
              <a:rPr lang="en-US" altLang="en-US" sz="1800" dirty="0">
                <a:latin typeface="Times New Roman" pitchFamily="18" charset="0"/>
              </a:rPr>
              <a:t>the chloroform </a:t>
            </a:r>
            <a:r>
              <a:rPr lang="en-US" altLang="en-US" sz="1800" baseline="30000" dirty="0" smtClean="0">
                <a:latin typeface="Times New Roman" pitchFamily="18" charset="0"/>
              </a:rPr>
              <a:t>1</a:t>
            </a:r>
            <a:r>
              <a:rPr lang="en-US" altLang="en-US" sz="1800" dirty="0" smtClean="0">
                <a:latin typeface="Times New Roman" pitchFamily="18" charset="0"/>
              </a:rPr>
              <a:t>H residual </a:t>
            </a:r>
            <a:r>
              <a:rPr lang="en-US" altLang="en-US" sz="1800" dirty="0">
                <a:latin typeface="Times New Roman" pitchFamily="18" charset="0"/>
              </a:rPr>
              <a:t>signal </a:t>
            </a:r>
            <a:r>
              <a:rPr lang="en-US" altLang="en-US" sz="1800" dirty="0" smtClean="0">
                <a:latin typeface="Times New Roman" pitchFamily="18" charset="0"/>
              </a:rPr>
              <a:t>to </a:t>
            </a:r>
            <a:r>
              <a:rPr lang="en-US" altLang="en-US" sz="1800" dirty="0">
                <a:latin typeface="Times New Roman" pitchFamily="18" charset="0"/>
              </a:rPr>
              <a:t>7.26 ppm </a:t>
            </a:r>
            <a:r>
              <a:rPr lang="en-US" altLang="en-US" sz="1800" dirty="0" smtClean="0">
                <a:latin typeface="Times New Roman" pitchFamily="18" charset="0"/>
              </a:rPr>
              <a:t>(select </a:t>
            </a:r>
            <a:r>
              <a:rPr lang="en-US" altLang="en-US" sz="1800" dirty="0">
                <a:latin typeface="Times New Roman" pitchFamily="18" charset="0"/>
              </a:rPr>
              <a:t>peak first)</a:t>
            </a:r>
          </a:p>
          <a:p>
            <a:pPr eaLnBrk="1" hangingPunct="1"/>
            <a:r>
              <a:rPr lang="en-US" altLang="en-US" sz="1800" dirty="0">
                <a:latin typeface="Times New Roman" pitchFamily="18" charset="0"/>
              </a:rPr>
              <a:t>p</a:t>
            </a:r>
            <a:r>
              <a:rPr lang="en-US" altLang="en-US" sz="1800" dirty="0" smtClean="0">
                <a:latin typeface="Times New Roman" pitchFamily="18" charset="0"/>
              </a:rPr>
              <a:t>77   	references </a:t>
            </a:r>
            <a:r>
              <a:rPr lang="en-US" altLang="en-US" sz="1800" dirty="0">
                <a:latin typeface="Times New Roman" pitchFamily="18" charset="0"/>
              </a:rPr>
              <a:t>the chloroform </a:t>
            </a:r>
            <a:r>
              <a:rPr lang="en-US" altLang="en-US" sz="1800" baseline="30000" dirty="0" smtClean="0">
                <a:latin typeface="Times New Roman" pitchFamily="18" charset="0"/>
              </a:rPr>
              <a:t>13</a:t>
            </a:r>
            <a:r>
              <a:rPr lang="en-US" altLang="en-US" sz="1800" dirty="0" smtClean="0">
                <a:latin typeface="Times New Roman" pitchFamily="18" charset="0"/>
              </a:rPr>
              <a:t>C residual </a:t>
            </a:r>
            <a:r>
              <a:rPr lang="en-US" altLang="en-US" sz="1800" dirty="0">
                <a:latin typeface="Times New Roman" pitchFamily="18" charset="0"/>
              </a:rPr>
              <a:t>signal </a:t>
            </a:r>
            <a:r>
              <a:rPr lang="en-US" altLang="en-US" sz="1800" dirty="0" smtClean="0">
                <a:latin typeface="Times New Roman" pitchFamily="18" charset="0"/>
              </a:rPr>
              <a:t>to 77.0 </a:t>
            </a:r>
            <a:r>
              <a:rPr lang="en-US" altLang="en-US" sz="1800" dirty="0">
                <a:latin typeface="Times New Roman" pitchFamily="18" charset="0"/>
              </a:rPr>
              <a:t>ppm </a:t>
            </a:r>
            <a:r>
              <a:rPr lang="en-US" altLang="en-US" sz="1800" dirty="0" smtClean="0">
                <a:latin typeface="Times New Roman" pitchFamily="18" charset="0"/>
              </a:rPr>
              <a:t>(select </a:t>
            </a:r>
            <a:r>
              <a:rPr lang="en-US" altLang="en-US" sz="1800" dirty="0">
                <a:latin typeface="Times New Roman" pitchFamily="18" charset="0"/>
              </a:rPr>
              <a:t>peak first</a:t>
            </a:r>
            <a:r>
              <a:rPr lang="en-US" altLang="en-US" sz="1800" dirty="0" smtClean="0"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en-US" altLang="en-US" sz="1800" dirty="0">
                <a:latin typeface="Times New Roman" pitchFamily="18" charset="0"/>
              </a:rPr>
              <a:t>d</a:t>
            </a:r>
            <a:r>
              <a:rPr lang="en-US" altLang="en-US" sz="1800" dirty="0" smtClean="0">
                <a:latin typeface="Times New Roman" pitchFamily="18" charset="0"/>
              </a:rPr>
              <a:t>iff   	displays difference between 2 cursors in Hz (r1 = Hz)</a:t>
            </a:r>
          </a:p>
          <a:p>
            <a:pPr eaLnBrk="1" hangingPunct="1"/>
            <a:r>
              <a:rPr lang="en-US" altLang="en-US" sz="1800" dirty="0" err="1" smtClean="0">
                <a:latin typeface="Times New Roman" pitchFamily="18" charset="0"/>
              </a:rPr>
              <a:t>nl</a:t>
            </a:r>
            <a:r>
              <a:rPr lang="en-US" altLang="en-US" sz="1800" dirty="0" smtClean="0">
                <a:latin typeface="Times New Roman" pitchFamily="18" charset="0"/>
              </a:rPr>
              <a:t> </a:t>
            </a:r>
            <a:r>
              <a:rPr lang="en-US" altLang="en-US" sz="1800" dirty="0" err="1" smtClean="0">
                <a:latin typeface="Times New Roman" pitchFamily="18" charset="0"/>
              </a:rPr>
              <a:t>vsadjcr</a:t>
            </a:r>
            <a:r>
              <a:rPr lang="en-US" altLang="en-US" sz="1800" dirty="0" smtClean="0">
                <a:latin typeface="Times New Roman" pitchFamily="18" charset="0"/>
              </a:rPr>
              <a:t>    adjusts selected peak to be the maximum on y scale </a:t>
            </a: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9461" y="4168486"/>
            <a:ext cx="2845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2"/>
                </a:solidFill>
                <a:latin typeface="Arial" pitchFamily="34" charset="0"/>
              </a:rPr>
              <a:t>I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</a:rPr>
              <a:t>n the training booklet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</a:rPr>
              <a:t>Some easier on 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</a:rPr>
              <a:t>Mnova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254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1935163"/>
            <a:ext cx="8001000" cy="487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19917"/>
            <a:ext cx="8153400" cy="995945"/>
          </a:xfrm>
        </p:spPr>
        <p:txBody>
          <a:bodyPr/>
          <a:lstStyle/>
          <a:p>
            <a:pPr>
              <a:defRPr/>
            </a:pPr>
            <a:r>
              <a:rPr lang="en-US" sz="3800" b="0" dirty="0" smtClean="0">
                <a:solidFill>
                  <a:schemeClr val="bg2"/>
                </a:solidFill>
                <a:latin typeface="Arial" pitchFamily="34" charset="0"/>
              </a:rPr>
              <a:t>Bruker NMR - 500 MHz</a:t>
            </a:r>
            <a:br>
              <a:rPr lang="en-US" sz="3800" b="0" dirty="0" smtClean="0">
                <a:solidFill>
                  <a:schemeClr val="bg2"/>
                </a:solidFill>
                <a:latin typeface="Arial" pitchFamily="34" charset="0"/>
              </a:rPr>
            </a:br>
            <a:r>
              <a:rPr lang="en-US" sz="3800" b="0" dirty="0" smtClean="0">
                <a:solidFill>
                  <a:schemeClr val="bg2"/>
                </a:solidFill>
                <a:latin typeface="Arial" pitchFamily="34" charset="0"/>
              </a:rPr>
              <a:t>Classic </a:t>
            </a:r>
            <a:r>
              <a:rPr lang="en-US" sz="3800" b="0" dirty="0" err="1" smtClean="0">
                <a:solidFill>
                  <a:schemeClr val="bg2"/>
                </a:solidFill>
                <a:latin typeface="Arial" pitchFamily="34" charset="0"/>
              </a:rPr>
              <a:t>CryoProbe</a:t>
            </a:r>
            <a:endParaRPr lang="en-US" sz="3800" b="0" dirty="0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9220" name="Picture 23" descr="polymer_science0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41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11"/>
          <p:cNvSpPr txBox="1">
            <a:spLocks noChangeArrowheads="1"/>
          </p:cNvSpPr>
          <p:nvPr/>
        </p:nvSpPr>
        <p:spPr bwMode="auto">
          <a:xfrm rot="16200000">
            <a:off x="-896550" y="2813327"/>
            <a:ext cx="21852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</a:rPr>
              <a:t>NMR Lab Overview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47" y="2024361"/>
            <a:ext cx="5119839" cy="4677384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5845" name="Picture 5" descr="Bruk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790" y="2129166"/>
            <a:ext cx="159067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537672" y="2076042"/>
            <a:ext cx="2108269" cy="230832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unding from the</a:t>
            </a:r>
          </a:p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Carver Charitable</a:t>
            </a:r>
          </a:p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Trust:  $500 K</a:t>
            </a:r>
          </a:p>
          <a:p>
            <a:pPr algn="ctr"/>
            <a:endParaRPr lang="en-US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Purchase</a:t>
            </a:r>
          </a:p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Price:  $895 K</a:t>
            </a:r>
          </a:p>
          <a:p>
            <a:pPr algn="ctr"/>
            <a:endParaRPr lang="en-US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Today:  $1.20 M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1327861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Since July 2016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9243" y="476830"/>
            <a:ext cx="2478563" cy="70788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Carver Bruker 500: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CB500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96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23" descr="polymer_science0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41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846539" y="5746917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Noyes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46540" y="5439140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Noyes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4751" y="4836077"/>
            <a:ext cx="5627566" cy="1477328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Nikki Duay 	–  Technical Assistant since April 2018</a:t>
            </a:r>
          </a:p>
          <a:p>
            <a:r>
              <a:rPr lang="en-US" dirty="0" smtClean="0"/>
              <a:t>Dean Olson 	–  Director since December 2010</a:t>
            </a:r>
          </a:p>
          <a:p>
            <a:r>
              <a:rPr lang="en-US" dirty="0" smtClean="0"/>
              <a:t>Lingyang Zhu	</a:t>
            </a:r>
            <a:r>
              <a:rPr lang="en-US" dirty="0"/>
              <a:t>– </a:t>
            </a:r>
            <a:r>
              <a:rPr lang="en-US" dirty="0" smtClean="0"/>
              <a:t> Liquids NMR since November 2011</a:t>
            </a:r>
          </a:p>
          <a:p>
            <a:r>
              <a:rPr lang="en-US" dirty="0" smtClean="0"/>
              <a:t>Andre Sutrisno	</a:t>
            </a:r>
            <a:r>
              <a:rPr lang="en-US" dirty="0"/>
              <a:t>– </a:t>
            </a:r>
            <a:r>
              <a:rPr lang="en-US" dirty="0" smtClean="0"/>
              <a:t> Solid State NMR since June 2014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86" y="12192"/>
            <a:ext cx="8513064" cy="482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6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1935163"/>
            <a:ext cx="8001000" cy="487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19917"/>
            <a:ext cx="8153400" cy="995945"/>
          </a:xfrm>
        </p:spPr>
        <p:txBody>
          <a:bodyPr/>
          <a:lstStyle/>
          <a:p>
            <a:pPr>
              <a:defRPr/>
            </a:pPr>
            <a:r>
              <a:rPr lang="en-US" sz="3800" b="0" dirty="0" smtClean="0">
                <a:solidFill>
                  <a:schemeClr val="bg2"/>
                </a:solidFill>
                <a:latin typeface="Arial" pitchFamily="34" charset="0"/>
              </a:rPr>
              <a:t>Bruker NMR - 500 MHz </a:t>
            </a:r>
            <a:br>
              <a:rPr lang="en-US" sz="3800" b="0" dirty="0" smtClean="0">
                <a:solidFill>
                  <a:schemeClr val="bg2"/>
                </a:solidFill>
                <a:latin typeface="Arial" pitchFamily="34" charset="0"/>
              </a:rPr>
            </a:br>
            <a:r>
              <a:rPr lang="en-US" sz="3800" b="0" dirty="0" smtClean="0">
                <a:solidFill>
                  <a:schemeClr val="bg2"/>
                </a:solidFill>
                <a:latin typeface="Arial" pitchFamily="34" charset="0"/>
              </a:rPr>
              <a:t>Classic </a:t>
            </a:r>
            <a:r>
              <a:rPr lang="en-US" sz="3800" b="0" dirty="0" err="1" smtClean="0">
                <a:solidFill>
                  <a:schemeClr val="bg2"/>
                </a:solidFill>
                <a:latin typeface="Arial" pitchFamily="34" charset="0"/>
              </a:rPr>
              <a:t>CryoProbe</a:t>
            </a:r>
            <a:endParaRPr lang="en-US" sz="3800" b="0" dirty="0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9220" name="Picture 23" descr="polymer_science0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41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11"/>
          <p:cNvSpPr txBox="1">
            <a:spLocks noChangeArrowheads="1"/>
          </p:cNvSpPr>
          <p:nvPr/>
        </p:nvSpPr>
        <p:spPr bwMode="auto">
          <a:xfrm rot="16200000">
            <a:off x="-896550" y="2813327"/>
            <a:ext cx="21852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</a:rPr>
              <a:t>NMR Lab Overview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1327861"/>
            <a:ext cx="5660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Since July 2016: 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LHe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-based electronics cooling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9243" y="476830"/>
            <a:ext cx="2478563" cy="70788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Carver Bruker 500: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CB500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04" y="1862011"/>
            <a:ext cx="7918347" cy="4959096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3252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1935163"/>
            <a:ext cx="8001000" cy="487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19917"/>
            <a:ext cx="8153400" cy="995945"/>
          </a:xfrm>
        </p:spPr>
        <p:txBody>
          <a:bodyPr/>
          <a:lstStyle/>
          <a:p>
            <a:pPr>
              <a:defRPr/>
            </a:pPr>
            <a:r>
              <a:rPr lang="en-US" sz="3800" b="0" dirty="0" smtClean="0">
                <a:solidFill>
                  <a:schemeClr val="bg2"/>
                </a:solidFill>
                <a:latin typeface="Arial" pitchFamily="34" charset="0"/>
              </a:rPr>
              <a:t>Bruker NMR - 600 MHz </a:t>
            </a:r>
            <a:br>
              <a:rPr lang="en-US" sz="3800" b="0" dirty="0" smtClean="0">
                <a:solidFill>
                  <a:schemeClr val="bg2"/>
                </a:solidFill>
                <a:latin typeface="Arial" pitchFamily="34" charset="0"/>
              </a:rPr>
            </a:br>
            <a:r>
              <a:rPr lang="en-US" sz="3800" b="0" dirty="0" smtClean="0">
                <a:solidFill>
                  <a:schemeClr val="bg2"/>
                </a:solidFill>
                <a:latin typeface="Arial" pitchFamily="34" charset="0"/>
              </a:rPr>
              <a:t>Prodigy </a:t>
            </a:r>
            <a:r>
              <a:rPr lang="en-US" sz="3800" b="0" dirty="0" err="1" smtClean="0">
                <a:solidFill>
                  <a:schemeClr val="bg2"/>
                </a:solidFill>
                <a:latin typeface="Arial" pitchFamily="34" charset="0"/>
              </a:rPr>
              <a:t>CryoProbe</a:t>
            </a:r>
            <a:endParaRPr lang="en-US" sz="3800" b="0" dirty="0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9220" name="Picture 23" descr="polymer_science0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41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11"/>
          <p:cNvSpPr txBox="1">
            <a:spLocks noChangeArrowheads="1"/>
          </p:cNvSpPr>
          <p:nvPr/>
        </p:nvSpPr>
        <p:spPr bwMode="auto">
          <a:xfrm rot="16200000">
            <a:off x="-896550" y="2813327"/>
            <a:ext cx="21852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</a:rPr>
              <a:t>NMR Lab Overview</a:t>
            </a:r>
          </a:p>
        </p:txBody>
      </p:sp>
      <p:pic>
        <p:nvPicPr>
          <p:cNvPr id="10" name="Picture 2" descr="https://dp1eoqdp1qht7.cloudfront.net/community/projects/1e3/a95/91495/1752139-o_19bn91rjp105a13qs1n5k1gcc3gt10-fu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985" y="2026618"/>
            <a:ext cx="6286500" cy="471487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 descr="Bruk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828" y="2279641"/>
            <a:ext cx="159067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" name="Picture 2" descr="http://upload.wikimedia.org/wikipedia/commons/thumb/2/24/LEGO_logo.svg/2000px-LEGO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123" y="2165518"/>
            <a:ext cx="1099809" cy="109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90600" y="1327861"/>
            <a:ext cx="5194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LN</a:t>
            </a:r>
            <a:r>
              <a:rPr lang="en-US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-based electronics cooling; more versatile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96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825625" y="515938"/>
            <a:ext cx="49815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ko-KR" sz="3200" b="1">
                <a:solidFill>
                  <a:srgbClr val="002060"/>
                </a:solidFill>
                <a:ea typeface="굴림" charset="-127"/>
              </a:rPr>
              <a:t>Why Visit the NMR Lab?</a:t>
            </a:r>
            <a:endParaRPr lang="en-US" altLang="en-US" sz="3200"/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812800" y="2311400"/>
            <a:ext cx="7631113" cy="5842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</a:rPr>
              <a:t>“I wish I had done more NMR sooner.”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4376447" y="3449638"/>
            <a:ext cx="4100803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1800" b="1" dirty="0">
                <a:solidFill>
                  <a:srgbClr val="002060"/>
                </a:solidFill>
              </a:rPr>
              <a:t>- Quote from a </a:t>
            </a:r>
            <a:r>
              <a:rPr lang="en-US" altLang="en-US" sz="1800" b="1" dirty="0" smtClean="0">
                <a:solidFill>
                  <a:srgbClr val="002060"/>
                </a:solidFill>
              </a:rPr>
              <a:t>6</a:t>
            </a:r>
            <a:r>
              <a:rPr lang="en-US" altLang="en-US" sz="1800" b="1" baseline="30000" dirty="0" smtClean="0">
                <a:solidFill>
                  <a:srgbClr val="002060"/>
                </a:solidFill>
              </a:rPr>
              <a:t>th</a:t>
            </a:r>
            <a:r>
              <a:rPr lang="en-US" altLang="en-US" sz="18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1800" b="1" dirty="0">
                <a:solidFill>
                  <a:srgbClr val="002060"/>
                </a:solidFill>
              </a:rPr>
              <a:t>year grad </a:t>
            </a:r>
            <a:r>
              <a:rPr lang="en-US" altLang="en-US" sz="1800" b="1" dirty="0" smtClean="0">
                <a:solidFill>
                  <a:srgbClr val="002060"/>
                </a:solidFill>
              </a:rPr>
              <a:t>student</a:t>
            </a:r>
            <a:endParaRPr lang="en-US" altLang="en-US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88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136000"/>
            <a:ext cx="7543800" cy="1617663"/>
          </a:xfrm>
        </p:spPr>
        <p:txBody>
          <a:bodyPr/>
          <a:lstStyle/>
          <a:p>
            <a:pPr>
              <a:defRPr/>
            </a:pPr>
            <a:r>
              <a:rPr lang="en-US" altLang="ko-KR" sz="3800" b="0" dirty="0" smtClean="0">
                <a:solidFill>
                  <a:schemeClr val="bg2"/>
                </a:solidFill>
                <a:latin typeface="Arial" pitchFamily="34" charset="0"/>
                <a:ea typeface="굴림" charset="-127"/>
              </a:rPr>
              <a:t>The NMR Lab at the</a:t>
            </a:r>
            <a:br>
              <a:rPr lang="en-US" altLang="ko-KR" sz="3800" b="0" dirty="0" smtClean="0">
                <a:solidFill>
                  <a:schemeClr val="bg2"/>
                </a:solidFill>
                <a:latin typeface="Arial" pitchFamily="34" charset="0"/>
                <a:ea typeface="굴림" charset="-127"/>
              </a:rPr>
            </a:br>
            <a:r>
              <a:rPr lang="en-US" altLang="ko-KR" sz="3800" b="0" dirty="0" smtClean="0">
                <a:solidFill>
                  <a:schemeClr val="bg2"/>
                </a:solidFill>
                <a:latin typeface="Arial" pitchFamily="34" charset="0"/>
                <a:ea typeface="굴림" charset="-127"/>
              </a:rPr>
              <a:t>School of Chemical Sciences</a:t>
            </a:r>
            <a:br>
              <a:rPr lang="en-US" altLang="ko-KR" sz="3800" b="0" dirty="0" smtClean="0">
                <a:solidFill>
                  <a:schemeClr val="bg2"/>
                </a:solidFill>
                <a:latin typeface="Arial" pitchFamily="34" charset="0"/>
                <a:ea typeface="굴림" charset="-127"/>
              </a:rPr>
            </a:br>
            <a:r>
              <a:rPr lang="en-US" altLang="ko-KR" sz="3800" b="0" dirty="0" smtClean="0">
                <a:solidFill>
                  <a:schemeClr val="bg2"/>
                </a:solidFill>
                <a:latin typeface="Arial" pitchFamily="34" charset="0"/>
                <a:ea typeface="굴림" charset="-127"/>
              </a:rPr>
              <a:t>University of Illinois</a:t>
            </a:r>
            <a:endParaRPr lang="en-US" sz="3800" b="0" dirty="0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5" name="Picture 23" descr="polymer_science0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41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743"/>
            <a:ext cx="9144000" cy="295251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585660" y="4902008"/>
            <a:ext cx="7872539" cy="94899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 sz="3800" b="0" kern="0" dirty="0" smtClean="0">
                <a:solidFill>
                  <a:schemeClr val="bg2"/>
                </a:solidFill>
                <a:latin typeface="Arial" pitchFamily="34" charset="0"/>
                <a:ea typeface="굴림" charset="-127"/>
              </a:rPr>
              <a:t>Nikki   …     Nikki          …        Nikki</a:t>
            </a:r>
            <a:endParaRPr lang="en-US" sz="3800" b="0" kern="0" dirty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904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136000"/>
            <a:ext cx="7543800" cy="1617663"/>
          </a:xfrm>
        </p:spPr>
        <p:txBody>
          <a:bodyPr/>
          <a:lstStyle/>
          <a:p>
            <a:pPr>
              <a:defRPr/>
            </a:pPr>
            <a:r>
              <a:rPr lang="en-US" altLang="ko-KR" sz="3800" b="0" dirty="0" smtClean="0">
                <a:solidFill>
                  <a:schemeClr val="bg2"/>
                </a:solidFill>
                <a:latin typeface="Arial" pitchFamily="34" charset="0"/>
                <a:ea typeface="굴림" charset="-127"/>
              </a:rPr>
              <a:t>The NMR Lab at the</a:t>
            </a:r>
            <a:br>
              <a:rPr lang="en-US" altLang="ko-KR" sz="3800" b="0" dirty="0" smtClean="0">
                <a:solidFill>
                  <a:schemeClr val="bg2"/>
                </a:solidFill>
                <a:latin typeface="Arial" pitchFamily="34" charset="0"/>
                <a:ea typeface="굴림" charset="-127"/>
              </a:rPr>
            </a:br>
            <a:r>
              <a:rPr lang="en-US" altLang="ko-KR" sz="3800" b="0" dirty="0" smtClean="0">
                <a:solidFill>
                  <a:schemeClr val="bg2"/>
                </a:solidFill>
                <a:latin typeface="Arial" pitchFamily="34" charset="0"/>
                <a:ea typeface="굴림" charset="-127"/>
              </a:rPr>
              <a:t>School of Chemical Sciences</a:t>
            </a:r>
            <a:br>
              <a:rPr lang="en-US" altLang="ko-KR" sz="3800" b="0" dirty="0" smtClean="0">
                <a:solidFill>
                  <a:schemeClr val="bg2"/>
                </a:solidFill>
                <a:latin typeface="Arial" pitchFamily="34" charset="0"/>
                <a:ea typeface="굴림" charset="-127"/>
              </a:rPr>
            </a:br>
            <a:r>
              <a:rPr lang="en-US" altLang="ko-KR" sz="3800" b="0" dirty="0" smtClean="0">
                <a:solidFill>
                  <a:schemeClr val="bg2"/>
                </a:solidFill>
                <a:latin typeface="Arial" pitchFamily="34" charset="0"/>
                <a:ea typeface="굴림" charset="-127"/>
              </a:rPr>
              <a:t>University of Illinois</a:t>
            </a:r>
            <a:endParaRPr lang="en-US" sz="3800" b="0" dirty="0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5" name="Picture 23" descr="polymer_science0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41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61" y="1873695"/>
            <a:ext cx="5397925" cy="4778374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297" y="4726880"/>
            <a:ext cx="2011680" cy="1738325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040898" y="2391786"/>
            <a:ext cx="14207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 dirty="0" smtClean="0">
                <a:latin typeface="Arial" charset="0"/>
              </a:rPr>
              <a:t>Since May 2019</a:t>
            </a:r>
          </a:p>
        </p:txBody>
      </p:sp>
    </p:spTree>
    <p:extLst>
      <p:ext uri="{BB962C8B-B14F-4D97-AF65-F5344CB8AC3E}">
        <p14:creationId xmlns:p14="http://schemas.microsoft.com/office/powerpoint/2010/main" val="173135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136000"/>
            <a:ext cx="7543800" cy="1617663"/>
          </a:xfrm>
        </p:spPr>
        <p:txBody>
          <a:bodyPr/>
          <a:lstStyle/>
          <a:p>
            <a:pPr>
              <a:defRPr/>
            </a:pPr>
            <a:r>
              <a:rPr lang="en-US" altLang="ko-KR" sz="3800" b="0" dirty="0" smtClean="0">
                <a:solidFill>
                  <a:schemeClr val="bg2"/>
                </a:solidFill>
                <a:latin typeface="Arial" pitchFamily="34" charset="0"/>
                <a:ea typeface="굴림" charset="-127"/>
              </a:rPr>
              <a:t>The NMR Lab at the</a:t>
            </a:r>
            <a:br>
              <a:rPr lang="en-US" altLang="ko-KR" sz="3800" b="0" dirty="0" smtClean="0">
                <a:solidFill>
                  <a:schemeClr val="bg2"/>
                </a:solidFill>
                <a:latin typeface="Arial" pitchFamily="34" charset="0"/>
                <a:ea typeface="굴림" charset="-127"/>
              </a:rPr>
            </a:br>
            <a:r>
              <a:rPr lang="en-US" altLang="ko-KR" sz="3800" b="0" dirty="0" smtClean="0">
                <a:solidFill>
                  <a:schemeClr val="bg2"/>
                </a:solidFill>
                <a:latin typeface="Arial" pitchFamily="34" charset="0"/>
                <a:ea typeface="굴림" charset="-127"/>
              </a:rPr>
              <a:t>School of Chemical Sciences</a:t>
            </a:r>
            <a:br>
              <a:rPr lang="en-US" altLang="ko-KR" sz="3800" b="0" dirty="0" smtClean="0">
                <a:solidFill>
                  <a:schemeClr val="bg2"/>
                </a:solidFill>
                <a:latin typeface="Arial" pitchFamily="34" charset="0"/>
                <a:ea typeface="굴림" charset="-127"/>
              </a:rPr>
            </a:br>
            <a:r>
              <a:rPr lang="en-US" altLang="ko-KR" sz="3800" b="0" dirty="0" smtClean="0">
                <a:solidFill>
                  <a:schemeClr val="bg2"/>
                </a:solidFill>
                <a:latin typeface="Arial" pitchFamily="34" charset="0"/>
                <a:ea typeface="굴림" charset="-127"/>
              </a:rPr>
              <a:t>University of Illinois</a:t>
            </a:r>
            <a:endParaRPr lang="en-US" sz="3800" b="0" dirty="0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5" name="Picture 23" descr="polymer_science0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41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84" y="1864248"/>
            <a:ext cx="5477827" cy="4942511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040898" y="2391786"/>
            <a:ext cx="14207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 dirty="0" smtClean="0">
                <a:latin typeface="Arial" charset="0"/>
              </a:rPr>
              <a:t>Since May 2019</a:t>
            </a:r>
          </a:p>
        </p:txBody>
      </p:sp>
    </p:spTree>
    <p:extLst>
      <p:ext uri="{BB962C8B-B14F-4D97-AF65-F5344CB8AC3E}">
        <p14:creationId xmlns:p14="http://schemas.microsoft.com/office/powerpoint/2010/main" val="1093076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5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273550"/>
            <a:ext cx="2686050" cy="2057400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UI6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4" y="1881849"/>
            <a:ext cx="1766013" cy="2028826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UI4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19" y="1862137"/>
            <a:ext cx="1897443" cy="1888699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UI5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25" y="4291013"/>
            <a:ext cx="2790825" cy="2057400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VXR5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13" y="4291013"/>
            <a:ext cx="2151062" cy="2057400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8" name="Rectangle 8"/>
          <p:cNvSpPr>
            <a:spLocks noGrp="1" noChangeArrowheads="1"/>
          </p:cNvSpPr>
          <p:nvPr>
            <p:ph type="title"/>
          </p:nvPr>
        </p:nvSpPr>
        <p:spPr>
          <a:xfrm>
            <a:off x="1062038" y="3571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800" b="0" dirty="0" smtClean="0">
                <a:solidFill>
                  <a:schemeClr val="bg2"/>
                </a:solidFill>
                <a:latin typeface="Arial" pitchFamily="34" charset="0"/>
              </a:rPr>
              <a:t>Solution State NMR Spectrometers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330450" y="6521450"/>
            <a:ext cx="3048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>
                <a:latin typeface="Arial" charset="0"/>
                <a:ea typeface="MS PGothic" pitchFamily="34" charset="-128"/>
              </a:rPr>
              <a:t>500 MHz: </a:t>
            </a:r>
            <a:r>
              <a:rPr lang="en-US" sz="1400" b="1" dirty="0">
                <a:latin typeface="Arial" charset="0"/>
                <a:ea typeface="MS PGothic" pitchFamily="34" charset="-128"/>
              </a:rPr>
              <a:t>Nalorac QUAD probes</a:t>
            </a:r>
            <a:r>
              <a:rPr lang="en-US" sz="1600" b="1" dirty="0">
                <a:latin typeface="Arial" charset="0"/>
                <a:ea typeface="MS PGothic" pitchFamily="34" charset="-128"/>
              </a:rPr>
              <a:t> </a:t>
            </a: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4000500" y="6342063"/>
            <a:ext cx="1890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1200" b="1">
                <a:latin typeface="Arial" charset="0"/>
                <a:ea typeface="MS PGothic" pitchFamily="34" charset="-128"/>
              </a:rPr>
              <a:t>H/F, C/P w PFG Z probe</a:t>
            </a:r>
          </a:p>
        </p:txBody>
      </p:sp>
      <p:sp>
        <p:nvSpPr>
          <p:cNvPr id="5132" name="Text Box 13"/>
          <p:cNvSpPr txBox="1">
            <a:spLocks noChangeArrowheads="1"/>
          </p:cNvSpPr>
          <p:nvPr/>
        </p:nvSpPr>
        <p:spPr bwMode="auto">
          <a:xfrm>
            <a:off x="1617663" y="6342063"/>
            <a:ext cx="12271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1200" b="1">
                <a:latin typeface="Arial" charset="0"/>
                <a:ea typeface="MS PGothic" pitchFamily="34" charset="-128"/>
              </a:rPr>
              <a:t>H/F, C/P probe</a:t>
            </a:r>
          </a:p>
        </p:txBody>
      </p:sp>
      <p:sp>
        <p:nvSpPr>
          <p:cNvPr id="5133" name="Text Box 14"/>
          <p:cNvSpPr txBox="1">
            <a:spLocks noChangeArrowheads="1"/>
          </p:cNvSpPr>
          <p:nvPr/>
        </p:nvSpPr>
        <p:spPr bwMode="auto">
          <a:xfrm>
            <a:off x="6191250" y="6465888"/>
            <a:ext cx="2952750" cy="3381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>
                <a:latin typeface="Arial" charset="0"/>
                <a:ea typeface="MS PGothic" pitchFamily="34" charset="-128"/>
              </a:rPr>
              <a:t>500 MHz: </a:t>
            </a:r>
            <a:r>
              <a:rPr lang="en-US" sz="1200" b="1" dirty="0">
                <a:latin typeface="Arial" charset="0"/>
                <a:ea typeface="MS PGothic" pitchFamily="34" charset="-128"/>
              </a:rPr>
              <a:t>Varian HCN PFG Z probe</a:t>
            </a:r>
          </a:p>
        </p:txBody>
      </p:sp>
      <p:pic>
        <p:nvPicPr>
          <p:cNvPr id="5134" name="Picture 23" descr="polymer_science03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41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TextBox 1"/>
          <p:cNvSpPr txBox="1">
            <a:spLocks noChangeArrowheads="1"/>
          </p:cNvSpPr>
          <p:nvPr/>
        </p:nvSpPr>
        <p:spPr bwMode="auto">
          <a:xfrm rot="-5400000">
            <a:off x="-896937" y="2813050"/>
            <a:ext cx="2185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</a:rPr>
              <a:t>NMR Lab Overview</a:t>
            </a:r>
          </a:p>
        </p:txBody>
      </p:sp>
      <p:pic>
        <p:nvPicPr>
          <p:cNvPr id="5136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1400"/>
            <a:ext cx="874713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045058" y="3930960"/>
            <a:ext cx="3098930" cy="33855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 smtClean="0">
                <a:latin typeface="Arial" charset="0"/>
                <a:ea typeface="MS PGothic" pitchFamily="34" charset="-128"/>
              </a:rPr>
              <a:t>600 </a:t>
            </a:r>
            <a:r>
              <a:rPr lang="en-US" sz="1600" b="1" dirty="0">
                <a:latin typeface="Arial" charset="0"/>
                <a:ea typeface="MS PGothic" pitchFamily="34" charset="-128"/>
              </a:rPr>
              <a:t>MHz: </a:t>
            </a:r>
            <a:r>
              <a:rPr lang="en-US" sz="1200" b="1" dirty="0" smtClean="0">
                <a:latin typeface="Arial" charset="0"/>
                <a:ea typeface="MS PGothic" pitchFamily="34" charset="-128"/>
              </a:rPr>
              <a:t>AutoX BB and HCN probes</a:t>
            </a:r>
            <a:endParaRPr lang="en-US" sz="1200" b="1" dirty="0">
              <a:latin typeface="Arial" charset="0"/>
              <a:ea typeface="MS PGothic" pitchFamily="34" charset="-12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87413" y="1823974"/>
            <a:ext cx="5084762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89338" y="1895349"/>
            <a:ext cx="0" cy="490867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93030" y="6803373"/>
            <a:ext cx="825097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977792" y="1823974"/>
            <a:ext cx="0" cy="241306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966217" y="4254193"/>
            <a:ext cx="3171433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144000" y="4254193"/>
            <a:ext cx="0" cy="254918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050755" y="1477792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Noyes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46454" y="145325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146 RAL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Dean Olson\Desktop\!!DEAN as of 17 Nov 2016\Carver Final Report - 12 Sept 2016 - best version\Photos for Carver Final Report\Bruker System Complete - Bes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587" y="1863823"/>
            <a:ext cx="2728827" cy="204685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93036" y="3746773"/>
            <a:ext cx="3013390" cy="52322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sz="1600" b="1" dirty="0">
                <a:latin typeface="Arial" charset="0"/>
                <a:ea typeface="MS PGothic" pitchFamily="34" charset="-128"/>
              </a:rPr>
              <a:t>400 </a:t>
            </a:r>
            <a:r>
              <a:rPr lang="en-US" sz="1600" b="1" dirty="0" smtClean="0">
                <a:latin typeface="Arial" charset="0"/>
                <a:ea typeface="MS PGothic" pitchFamily="34" charset="-128"/>
              </a:rPr>
              <a:t>MHz:</a:t>
            </a:r>
          </a:p>
          <a:p>
            <a:pPr algn="ctr"/>
            <a:r>
              <a:rPr lang="en-US" sz="1200" b="1" dirty="0" smtClean="0">
                <a:latin typeface="Arial" charset="0"/>
                <a:ea typeface="MS PGothic" pitchFamily="34" charset="-128"/>
              </a:rPr>
              <a:t>Nalorac </a:t>
            </a:r>
            <a:r>
              <a:rPr lang="en-US" sz="1200" b="1" dirty="0">
                <a:latin typeface="Arial" charset="0"/>
                <a:ea typeface="MS PGothic" pitchFamily="34" charset="-128"/>
              </a:rPr>
              <a:t>QUAD probes (H/F, C/P or </a:t>
            </a:r>
            <a:r>
              <a:rPr lang="en-US" sz="1200" b="1" dirty="0" smtClean="0">
                <a:latin typeface="Arial" charset="0"/>
                <a:ea typeface="MS PGothic" pitchFamily="34" charset="-128"/>
              </a:rPr>
              <a:t>B/P)</a:t>
            </a:r>
            <a:endParaRPr lang="en-US" sz="1200" b="1" dirty="0">
              <a:latin typeface="Arial" charset="0"/>
              <a:ea typeface="MS PGothic" pitchFamily="34" charset="-128"/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3747375" y="3750837"/>
            <a:ext cx="2040944" cy="52322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sz="1600" b="1" dirty="0">
                <a:latin typeface="Arial" charset="0"/>
                <a:ea typeface="MS PGothic" pitchFamily="34" charset="-128"/>
              </a:rPr>
              <a:t>5</a:t>
            </a:r>
            <a:r>
              <a:rPr lang="en-US" sz="1600" b="1" dirty="0" smtClean="0">
                <a:latin typeface="Arial" charset="0"/>
                <a:ea typeface="MS PGothic" pitchFamily="34" charset="-128"/>
              </a:rPr>
              <a:t>00 MHz:  CB500</a:t>
            </a:r>
          </a:p>
          <a:p>
            <a:pPr algn="ctr"/>
            <a:r>
              <a:rPr lang="en-US" sz="1200" b="1" dirty="0" smtClean="0">
                <a:latin typeface="Arial" charset="0"/>
                <a:ea typeface="MS PGothic" pitchFamily="34" charset="-128"/>
              </a:rPr>
              <a:t>CryoProbe with 45 Nuclei</a:t>
            </a:r>
            <a:endParaRPr lang="en-US" sz="1200" b="1" dirty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203200"/>
            <a:ext cx="7543800" cy="1431925"/>
          </a:xfrm>
        </p:spPr>
        <p:txBody>
          <a:bodyPr/>
          <a:lstStyle/>
          <a:p>
            <a:pPr>
              <a:defRPr/>
            </a:pPr>
            <a:r>
              <a:rPr lang="en-US" sz="3800" b="0" dirty="0">
                <a:solidFill>
                  <a:schemeClr val="bg2"/>
                </a:solidFill>
                <a:latin typeface="Arial" pitchFamily="34" charset="0"/>
              </a:rPr>
              <a:t>Solid State NMR Spectrometers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801813" y="3677651"/>
            <a:ext cx="225031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300 MHz WB Solids:</a:t>
            </a:r>
          </a:p>
          <a:p>
            <a:pPr marL="171450" indent="-1714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200" b="1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Chemagnetics</a:t>
            </a:r>
            <a:r>
              <a:rPr lang="en-US" sz="1200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probes</a:t>
            </a:r>
          </a:p>
          <a:p>
            <a:pPr marL="171450" indent="-1714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2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4 mm </a:t>
            </a:r>
            <a:r>
              <a:rPr lang="en-US" sz="1200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/ </a:t>
            </a:r>
            <a:r>
              <a:rPr lang="en-US" sz="12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7.5 mm </a:t>
            </a:r>
            <a:r>
              <a:rPr lang="en-US" sz="1200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HX </a:t>
            </a:r>
            <a:r>
              <a:rPr lang="en-US" sz="12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MAS</a:t>
            </a:r>
            <a:endParaRPr lang="en-US" sz="1600" b="1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6153" name="Picture 23" descr="polymer_science0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41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Box 9"/>
          <p:cNvSpPr txBox="1">
            <a:spLocks noChangeArrowheads="1"/>
          </p:cNvSpPr>
          <p:nvPr/>
        </p:nvSpPr>
        <p:spPr bwMode="auto">
          <a:xfrm rot="-5400000">
            <a:off x="-896937" y="2813050"/>
            <a:ext cx="2185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</a:rPr>
              <a:t>NMR Lab Overview</a:t>
            </a:r>
          </a:p>
        </p:txBody>
      </p:sp>
      <p:pic>
        <p:nvPicPr>
          <p:cNvPr id="6155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6111875"/>
            <a:ext cx="884237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544840" y="2030071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Noyes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44840" y="3639237"/>
            <a:ext cx="2317686" cy="369332"/>
          </a:xfrm>
          <a:prstGeom prst="rect">
            <a:avLst/>
          </a:prstGeom>
          <a:solidFill>
            <a:schemeClr val="accent1">
              <a:alpha val="6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See Andre Sutrisno</a:t>
            </a:r>
          </a:p>
        </p:txBody>
      </p:sp>
      <p:sp>
        <p:nvSpPr>
          <p:cNvPr id="6" name="Rectangle 5"/>
          <p:cNvSpPr/>
          <p:nvPr/>
        </p:nvSpPr>
        <p:spPr>
          <a:xfrm>
            <a:off x="1801813" y="2544668"/>
            <a:ext cx="6683819" cy="366410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UI300">
            <a:extLst>
              <a:ext uri="{FF2B5EF4-FFF2-40B4-BE49-F238E27FC236}">
                <a16:creationId xmlns:a16="http://schemas.microsoft.com/office/drawing/2014/main" id="{BAD9D6B8-9EFC-46FB-A275-E88A0DD85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2"/>
          <a:stretch/>
        </p:blipFill>
        <p:spPr bwMode="auto">
          <a:xfrm>
            <a:off x="6846445" y="2731098"/>
            <a:ext cx="1511669" cy="3380777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text, floor, indoor, kitchen&#10;&#10;Description automatically generated">
            <a:extLst>
              <a:ext uri="{FF2B5EF4-FFF2-40B4-BE49-F238E27FC236}">
                <a16:creationId xmlns:a16="http://schemas.microsoft.com/office/drawing/2014/main" id="{0E806FEC-16F6-4024-B93B-2E124F6E80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9" t="8769" r="1002" b="2826"/>
          <a:stretch/>
        </p:blipFill>
        <p:spPr>
          <a:xfrm>
            <a:off x="4033352" y="4008569"/>
            <a:ext cx="2813093" cy="210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24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92592"/>
            <a:ext cx="7881938" cy="1334183"/>
          </a:xfrm>
        </p:spPr>
        <p:txBody>
          <a:bodyPr/>
          <a:lstStyle/>
          <a:p>
            <a:r>
              <a:rPr lang="en-US" sz="3800" b="0" dirty="0" smtClean="0">
                <a:solidFill>
                  <a:schemeClr val="bg2"/>
                </a:solidFill>
                <a:latin typeface="Arial" charset="0"/>
              </a:rPr>
              <a:t>Solution/Solid State 750-MHz NB NMR Spectrometer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125136" y="2863604"/>
            <a:ext cx="2865438" cy="172354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750NB: </a:t>
            </a:r>
          </a:p>
          <a:p>
            <a:pPr marL="171450" indent="-1714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2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5mm </a:t>
            </a:r>
            <a:r>
              <a:rPr lang="en-US" sz="1200" b="1" baseline="30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1</a:t>
            </a:r>
            <a:r>
              <a:rPr lang="en-US" sz="12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H{</a:t>
            </a:r>
            <a:r>
              <a:rPr lang="en-US" sz="1200" b="1" baseline="30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13</a:t>
            </a:r>
            <a:r>
              <a:rPr lang="en-US" sz="12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C/</a:t>
            </a:r>
            <a:r>
              <a:rPr lang="en-US" sz="1200" b="1" baseline="30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15</a:t>
            </a:r>
            <a:r>
              <a:rPr lang="en-US" sz="12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N} PFG probe</a:t>
            </a:r>
          </a:p>
          <a:p>
            <a:pPr marL="171450" indent="-1714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2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10mm </a:t>
            </a:r>
            <a:r>
              <a:rPr lang="en-US" sz="1200" b="1" baseline="30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15</a:t>
            </a:r>
            <a:r>
              <a:rPr lang="en-US" sz="12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N-</a:t>
            </a:r>
            <a:r>
              <a:rPr lang="en-US" sz="1200" b="1" baseline="30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31</a:t>
            </a:r>
            <a:r>
              <a:rPr lang="en-US" sz="12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P BB probe</a:t>
            </a:r>
          </a:p>
          <a:p>
            <a:pPr marL="171450" indent="-1714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10mm </a:t>
            </a:r>
            <a:r>
              <a:rPr lang="en-US" sz="1200" b="1" baseline="30000" dirty="0" smtClean="0">
                <a:solidFill>
                  <a:srgbClr val="FF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73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Ge-</a:t>
            </a:r>
            <a:r>
              <a:rPr lang="en-US" sz="1200" b="1" baseline="30000" dirty="0" smtClean="0">
                <a:solidFill>
                  <a:srgbClr val="FF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15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N BB probe </a:t>
            </a:r>
          </a:p>
          <a:p>
            <a:pPr marL="171450" indent="-1714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2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3mm </a:t>
            </a:r>
            <a:r>
              <a:rPr lang="en-US" sz="1200" b="1" baseline="30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13</a:t>
            </a:r>
            <a:r>
              <a:rPr lang="en-US" sz="12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C{</a:t>
            </a:r>
            <a:r>
              <a:rPr lang="en-US" sz="1200" b="1" baseline="30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1</a:t>
            </a:r>
            <a:r>
              <a:rPr lang="en-US" sz="12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H} probe</a:t>
            </a:r>
          </a:p>
          <a:p>
            <a:pPr marL="171450" indent="-1714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2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4mm </a:t>
            </a:r>
            <a:r>
              <a:rPr lang="en-US" sz="1200" b="1" baseline="30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15</a:t>
            </a:r>
            <a:r>
              <a:rPr lang="en-US" sz="12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N-</a:t>
            </a:r>
            <a:r>
              <a:rPr lang="en-US" sz="1200" b="1" baseline="30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31</a:t>
            </a:r>
            <a:r>
              <a:rPr lang="en-US" sz="12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P CPMAS Probe</a:t>
            </a:r>
            <a:endParaRPr lang="en-US" sz="1600" b="1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7172" name="Picture 23" descr="polymer_science0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41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9"/>
          <p:cNvSpPr txBox="1">
            <a:spLocks noChangeArrowheads="1"/>
          </p:cNvSpPr>
          <p:nvPr/>
        </p:nvSpPr>
        <p:spPr bwMode="auto">
          <a:xfrm rot="-5400000">
            <a:off x="-896937" y="2813050"/>
            <a:ext cx="2185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</a:rPr>
              <a:t>NMR Lab Overview</a:t>
            </a:r>
          </a:p>
        </p:txBody>
      </p:sp>
      <p:pic>
        <p:nvPicPr>
          <p:cNvPr id="7174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6111875"/>
            <a:ext cx="884237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81" y="2214506"/>
            <a:ext cx="5057625" cy="3792755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74370" y="1445526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A151 CLSL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9102" y="5598826"/>
            <a:ext cx="3454792" cy="369332"/>
          </a:xfrm>
          <a:prstGeom prst="rect">
            <a:avLst/>
          </a:prstGeom>
          <a:solidFill>
            <a:schemeClr val="accent1">
              <a:alpha val="63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See Lingyang for liquids NMR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9102" y="6065808"/>
            <a:ext cx="2273764" cy="338554"/>
          </a:xfrm>
          <a:prstGeom prst="rect">
            <a:avLst/>
          </a:prstGeom>
          <a:solidFill>
            <a:schemeClr val="accent1">
              <a:alpha val="6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See Andre for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ssNMR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5136" y="6404362"/>
            <a:ext cx="2958887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wait - there’s more …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8" name="Rectangle 8"/>
          <p:cNvSpPr>
            <a:spLocks noGrp="1" noChangeArrowheads="1"/>
          </p:cNvSpPr>
          <p:nvPr>
            <p:ph type="title"/>
          </p:nvPr>
        </p:nvSpPr>
        <p:spPr>
          <a:xfrm>
            <a:off x="1062038" y="3571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800" b="0" dirty="0" smtClean="0">
                <a:solidFill>
                  <a:schemeClr val="bg2"/>
                </a:solidFill>
                <a:latin typeface="Arial" pitchFamily="34" charset="0"/>
              </a:rPr>
              <a:t>New 600-MHz </a:t>
            </a:r>
            <a:br>
              <a:rPr lang="en-US" sz="3800" b="0" dirty="0" smtClean="0">
                <a:solidFill>
                  <a:schemeClr val="bg2"/>
                </a:solidFill>
                <a:latin typeface="Arial" pitchFamily="34" charset="0"/>
              </a:rPr>
            </a:br>
            <a:r>
              <a:rPr lang="en-US" sz="3800" b="0" dirty="0" smtClean="0">
                <a:solidFill>
                  <a:schemeClr val="bg2"/>
                </a:solidFill>
                <a:latin typeface="Arial" pitchFamily="34" charset="0"/>
              </a:rPr>
              <a:t>Solution State NMR Spectrometer</a:t>
            </a:r>
          </a:p>
        </p:txBody>
      </p:sp>
      <p:pic>
        <p:nvPicPr>
          <p:cNvPr id="5134" name="Picture 23" descr="polymer_science0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" y="9476"/>
            <a:ext cx="88741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TextBox 1"/>
          <p:cNvSpPr txBox="1">
            <a:spLocks noChangeArrowheads="1"/>
          </p:cNvSpPr>
          <p:nvPr/>
        </p:nvSpPr>
        <p:spPr bwMode="auto">
          <a:xfrm rot="-5400000">
            <a:off x="-896937" y="2813050"/>
            <a:ext cx="2185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</a:rPr>
              <a:t>NMR Lab Overview</a:t>
            </a:r>
          </a:p>
        </p:txBody>
      </p:sp>
      <p:pic>
        <p:nvPicPr>
          <p:cNvPr id="5136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1400"/>
            <a:ext cx="874713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2090697" y="3021954"/>
            <a:ext cx="1996059" cy="52322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sz="1400" b="1" dirty="0" smtClean="0">
                <a:latin typeface="Arial" charset="0"/>
                <a:ea typeface="MS PGothic" pitchFamily="34" charset="-128"/>
              </a:rPr>
              <a:t>No Automation (yet):</a:t>
            </a:r>
          </a:p>
          <a:p>
            <a:pPr algn="ctr"/>
            <a:r>
              <a:rPr lang="en-US" sz="1400" b="1" dirty="0" smtClean="0">
                <a:latin typeface="Arial" charset="0"/>
                <a:ea typeface="MS PGothic" pitchFamily="34" charset="-128"/>
              </a:rPr>
              <a:t>Manual Sample Entry</a:t>
            </a:r>
            <a:endParaRPr lang="en-US" sz="1400" b="1" dirty="0">
              <a:latin typeface="Arial" charset="0"/>
              <a:ea typeface="MS PGothic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56910" y="4074354"/>
            <a:ext cx="2263632" cy="1697724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32" name="TextBox 31"/>
          <p:cNvSpPr txBox="1"/>
          <p:nvPr/>
        </p:nvSpPr>
        <p:spPr>
          <a:xfrm>
            <a:off x="2255805" y="6056450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= $1.3 M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1890321" y="2067842"/>
            <a:ext cx="2396810" cy="707886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sz="1600" b="1" dirty="0" smtClean="0">
                <a:latin typeface="Arial" charset="0"/>
                <a:ea typeface="MS PGothic" pitchFamily="34" charset="-128"/>
              </a:rPr>
              <a:t>Bruker 600 MHz:  B600</a:t>
            </a:r>
          </a:p>
          <a:p>
            <a:pPr algn="ctr"/>
            <a:r>
              <a:rPr lang="en-US" sz="1200" b="1" dirty="0" smtClean="0">
                <a:latin typeface="Arial" charset="0"/>
                <a:ea typeface="MS PGothic" pitchFamily="34" charset="-128"/>
              </a:rPr>
              <a:t>Prodigy CryoProbe</a:t>
            </a:r>
          </a:p>
          <a:p>
            <a:pPr algn="ctr"/>
            <a:r>
              <a:rPr lang="en-US" sz="1200" b="1" dirty="0" smtClean="0">
                <a:latin typeface="Arial" charset="0"/>
                <a:ea typeface="MS PGothic" pitchFamily="34" charset="-128"/>
              </a:rPr>
              <a:t>LN</a:t>
            </a:r>
            <a:r>
              <a:rPr lang="en-US" sz="1200" b="1" baseline="-25000" dirty="0" smtClean="0">
                <a:latin typeface="Arial" charset="0"/>
                <a:ea typeface="MS PGothic" pitchFamily="34" charset="-128"/>
              </a:rPr>
              <a:t>2</a:t>
            </a:r>
            <a:r>
              <a:rPr lang="en-US" sz="1200" b="1" dirty="0" smtClean="0">
                <a:latin typeface="Arial" charset="0"/>
                <a:ea typeface="MS PGothic" pitchFamily="34" charset="-128"/>
              </a:rPr>
              <a:t> - Based</a:t>
            </a:r>
            <a:endParaRPr lang="en-US" sz="1200" b="1" dirty="0">
              <a:latin typeface="Arial" charset="0"/>
              <a:ea typeface="MS PGothic" pitchFamily="34" charset="-128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7492" y="2459111"/>
            <a:ext cx="4685146" cy="351386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35" name="TextBox 34"/>
          <p:cNvSpPr txBox="1"/>
          <p:nvPr/>
        </p:nvSpPr>
        <p:spPr>
          <a:xfrm>
            <a:off x="5382841" y="2351662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via</a:t>
            </a:r>
          </a:p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A149 CLSL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6541" y="6592036"/>
            <a:ext cx="714330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scs.illinois.edu/resources/cores-scs-service-facilities/nmr-lab/instrument-information/b600-bruker-neo-nmr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87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mm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13807</TotalTime>
  <Words>1027</Words>
  <Application>Microsoft Office PowerPoint</Application>
  <PresentationFormat>On-screen Show (4:3)</PresentationFormat>
  <Paragraphs>189</Paragraphs>
  <Slides>22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MS PGothic</vt:lpstr>
      <vt:lpstr>Arial</vt:lpstr>
      <vt:lpstr>굴림</vt:lpstr>
      <vt:lpstr>Tahoma</vt:lpstr>
      <vt:lpstr>Times New Roman</vt:lpstr>
      <vt:lpstr>Wingdings</vt:lpstr>
      <vt:lpstr>Shimmer</vt:lpstr>
      <vt:lpstr>Bitmap Image</vt:lpstr>
      <vt:lpstr>The NMR Lab at the School of Chemical Sciences University of Illinois</vt:lpstr>
      <vt:lpstr>PowerPoint Presentation</vt:lpstr>
      <vt:lpstr>The NMR Lab at the School of Chemical Sciences University of Illinois</vt:lpstr>
      <vt:lpstr>The NMR Lab at the School of Chemical Sciences University of Illinois</vt:lpstr>
      <vt:lpstr>The NMR Lab at the School of Chemical Sciences University of Illinois</vt:lpstr>
      <vt:lpstr>Solution State NMR Spectrometers</vt:lpstr>
      <vt:lpstr>Solid State NMR Spectrometers</vt:lpstr>
      <vt:lpstr>Solution/Solid State 750-MHz NB NMR Spectrometer</vt:lpstr>
      <vt:lpstr>New 600-MHz  Solution State NMR Spectrometer</vt:lpstr>
      <vt:lpstr>New 600-MHz  Solution State NMR Spectrometer</vt:lpstr>
      <vt:lpstr>New 600-MHz  Solution State NMR Spectrometer</vt:lpstr>
      <vt:lpstr>PowerPoint Presentation</vt:lpstr>
      <vt:lpstr>SCS NMR Blog</vt:lpstr>
      <vt:lpstr>SCS NMR CB500 or B600 Status</vt:lpstr>
      <vt:lpstr>NMR Training</vt:lpstr>
      <vt:lpstr>Common Problems</vt:lpstr>
      <vt:lpstr>Common Problems - getting this backwards</vt:lpstr>
      <vt:lpstr>PowerPoint Presentation</vt:lpstr>
      <vt:lpstr>Bruker NMR - 500 MHz Classic CryoProbe</vt:lpstr>
      <vt:lpstr>Bruker NMR - 500 MHz  Classic CryoProbe</vt:lpstr>
      <vt:lpstr>Bruker NMR - 600 MHz  Prodigy CryoProbe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NMR Lab at the School of Chemical Sciences University of Illinois</dc:title>
  <dc:creator>Dean Olson</dc:creator>
  <cp:lastModifiedBy>Olson, Dean</cp:lastModifiedBy>
  <cp:revision>546</cp:revision>
  <cp:lastPrinted>2021-01-30T18:25:13Z</cp:lastPrinted>
  <dcterms:created xsi:type="dcterms:W3CDTF">2011-01-30T23:14:16Z</dcterms:created>
  <dcterms:modified xsi:type="dcterms:W3CDTF">2021-02-02T18:32:07Z</dcterms:modified>
</cp:coreProperties>
</file>