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42"/>
  </p:notesMasterIdLst>
  <p:handoutMasterIdLst>
    <p:handoutMasterId r:id="rId43"/>
  </p:handoutMasterIdLst>
  <p:sldIdLst>
    <p:sldId id="278" r:id="rId2"/>
    <p:sldId id="586" r:id="rId3"/>
    <p:sldId id="501" r:id="rId4"/>
    <p:sldId id="502" r:id="rId5"/>
    <p:sldId id="503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72" r:id="rId14"/>
    <p:sldId id="463" r:id="rId15"/>
    <p:sldId id="321" r:id="rId16"/>
    <p:sldId id="481" r:id="rId17"/>
    <p:sldId id="482" r:id="rId18"/>
    <p:sldId id="483" r:id="rId19"/>
    <p:sldId id="484" r:id="rId20"/>
    <p:sldId id="485" r:id="rId21"/>
    <p:sldId id="486" r:id="rId22"/>
    <p:sldId id="487" r:id="rId23"/>
    <p:sldId id="488" r:id="rId24"/>
    <p:sldId id="489" r:id="rId25"/>
    <p:sldId id="513" r:id="rId26"/>
    <p:sldId id="491" r:id="rId27"/>
    <p:sldId id="492" r:id="rId28"/>
    <p:sldId id="493" r:id="rId29"/>
    <p:sldId id="494" r:id="rId30"/>
    <p:sldId id="495" r:id="rId31"/>
    <p:sldId id="496" r:id="rId32"/>
    <p:sldId id="498" r:id="rId33"/>
    <p:sldId id="500" r:id="rId34"/>
    <p:sldId id="506" r:id="rId35"/>
    <p:sldId id="507" r:id="rId36"/>
    <p:sldId id="686" r:id="rId37"/>
    <p:sldId id="511" r:id="rId38"/>
    <p:sldId id="515" r:id="rId39"/>
    <p:sldId id="514" r:id="rId40"/>
    <p:sldId id="69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00"/>
    <a:srgbClr val="3366FF"/>
    <a:srgbClr val="F5F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3" autoAdjust="0"/>
    <p:restoredTop sz="81531" autoAdjust="0"/>
  </p:normalViewPr>
  <p:slideViewPr>
    <p:cSldViewPr snapToGrid="0" snapToObjects="1">
      <p:cViewPr varScale="1">
        <p:scale>
          <a:sx n="100" d="100"/>
          <a:sy n="100" d="100"/>
        </p:scale>
        <p:origin x="124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4F2C-FCF6-AC42-ACE3-E29158A75925}" type="datetimeFigureOut">
              <a:rPr lang="en-US" smtClean="0"/>
              <a:t>2/2/21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82ED5-4396-1645-9B6B-26AD33DE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9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D4748-6195-E541-85EC-2FE183C1BFC5}" type="datetimeFigureOut">
              <a:rPr lang="en-US" smtClean="0"/>
              <a:t>2/2/21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968AA-C25D-BD4B-9FA1-E13EBD20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98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4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A4435-8176-A649-93B2-7E1821C5362F}" type="slidenum">
              <a:rPr lang="en-US"/>
              <a:pPr/>
              <a:t>11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39B66-19FF-0B45-8686-EA8E776D53EC}" type="slidenum">
              <a:rPr lang="en-US"/>
              <a:pPr/>
              <a:t>12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F8752-6285-ED4F-B8D7-78D197078D10}" type="slidenum">
              <a:rPr lang="en-US"/>
              <a:pPr/>
              <a:t>13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2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start with the basics. My job and Thom’s also is to solve Schrodinger equation. We tend to forget</a:t>
            </a:r>
            <a:r>
              <a:rPr lang="en-US" baseline="0" dirty="0"/>
              <a:t> how amazing it is that we can do so with the kind of accuracy we can achieve. Because, even for benzene, this is a 126 dimensional partial differential equation with 1365 singularities at electron-electron or electron-nucleus coalescence. So if we view this as a naïve computational problem and try to solve this with a naïve Cartesian grid, with just 10 grid points per dimension, you would need a complex array of length 10 to 126</a:t>
            </a:r>
            <a:r>
              <a:rPr lang="en-US" baseline="30000" dirty="0"/>
              <a:t>th</a:t>
            </a:r>
            <a:r>
              <a:rPr lang="en-US" baseline="0" dirty="0"/>
              <a:t> just to store the solution. So this is really hopeless unless you recognize that this is a chemical problem and you can subtract a priori knowledge of the structure of the wave function from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68AA-C25D-BD4B-9FA1-E13EBD2091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26CBF-8837-1042-9BE1-82C04955A3EA}" type="slidenum">
              <a:rPr lang="en-US"/>
              <a:pPr/>
              <a:t>4</a:t>
            </a:fld>
            <a:endParaRPr 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62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9D40A-77DA-274A-97C8-4D2C0154165F}" type="slidenum">
              <a:rPr lang="en-US"/>
              <a:pPr/>
              <a:t>5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DB586-A181-6B42-9EAB-E798FD1FC314}" type="slidenum">
              <a:rPr lang="en-US"/>
              <a:pPr/>
              <a:t>6</a:t>
            </a:fld>
            <a:endParaRPr lang="en-US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25D40-EEB9-7A43-BD0A-B719B66556A4}" type="slidenum">
              <a:rPr lang="en-US"/>
              <a:pPr/>
              <a:t>7</a:t>
            </a:fld>
            <a:endParaRPr lang="en-US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02636-9F6D-3542-8138-5E8EEBA1E8FD}" type="slidenum">
              <a:rPr lang="en-US"/>
              <a:pPr/>
              <a:t>8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1CA61-A93A-4F42-8740-23796D227C3B}" type="slidenum">
              <a:rPr lang="en-US"/>
              <a:pPr/>
              <a:t>9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1F875-C929-B14B-B178-B5B90CF988BE}" type="slidenum">
              <a:rPr lang="en-US"/>
              <a:pPr/>
              <a:t>10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54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71198"/>
            <a:ext cx="6400800" cy="10020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14,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Minnesota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5AB0-7DB0-494A-BF7C-E5E609CE9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clogo_1867_vert_pr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1" y="4164642"/>
            <a:ext cx="4281025" cy="19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1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14,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Minnesota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5AB0-7DB0-494A-BF7C-E5E609CE9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April 14,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University of Minnesota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CBB5AB0-7DB0-494A-BF7C-E5E609CE9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6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3366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1.png"/><Relationship Id="rId4" Type="http://schemas.openxmlformats.org/officeDocument/2006/relationships/image" Target="../media/image32.jpg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" Type="http://schemas.openxmlformats.org/officeDocument/2006/relationships/image" Target="../media/image47.emf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5" Type="http://schemas.openxmlformats.org/officeDocument/2006/relationships/image" Target="../media/image60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90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12" Type="http://schemas.openxmlformats.org/officeDocument/2006/relationships/image" Target="../media/image89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image" Target="../media/image88.emf"/><Relationship Id="rId5" Type="http://schemas.openxmlformats.org/officeDocument/2006/relationships/image" Target="../media/image82.emf"/><Relationship Id="rId15" Type="http://schemas.openxmlformats.org/officeDocument/2006/relationships/image" Target="../media/image92.emf"/><Relationship Id="rId10" Type="http://schemas.openxmlformats.org/officeDocument/2006/relationships/image" Target="../media/image87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Relationship Id="rId14" Type="http://schemas.openxmlformats.org/officeDocument/2006/relationships/image" Target="../media/image9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108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17.png"/><Relationship Id="rId18" Type="http://schemas.openxmlformats.org/officeDocument/2006/relationships/image" Target="../media/image122.emf"/><Relationship Id="rId3" Type="http://schemas.openxmlformats.org/officeDocument/2006/relationships/image" Target="../media/image114.png"/><Relationship Id="rId7" Type="http://schemas.openxmlformats.org/officeDocument/2006/relationships/image" Target="../media/image112.emf"/><Relationship Id="rId12" Type="http://schemas.openxmlformats.org/officeDocument/2006/relationships/image" Target="../media/image116.png"/><Relationship Id="rId17" Type="http://schemas.openxmlformats.org/officeDocument/2006/relationships/image" Target="../media/image12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0.emf"/><Relationship Id="rId20" Type="http://schemas.openxmlformats.org/officeDocument/2006/relationships/image" Target="../media/image124.e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05.emf"/><Relationship Id="rId15" Type="http://schemas.openxmlformats.org/officeDocument/2006/relationships/image" Target="../media/image119.e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23.emf"/><Relationship Id="rId4" Type="http://schemas.openxmlformats.org/officeDocument/2006/relationships/image" Target="../media/image115.png"/><Relationship Id="rId9" Type="http://schemas.openxmlformats.org/officeDocument/2006/relationships/image" Target="../media/image113.emf"/><Relationship Id="rId14" Type="http://schemas.openxmlformats.org/officeDocument/2006/relationships/image" Target="../media/image11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emf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6.emf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image" Target="../media/image115.png"/><Relationship Id="rId7" Type="http://schemas.openxmlformats.org/officeDocument/2006/relationships/image" Target="../media/image143.png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11" Type="http://schemas.openxmlformats.org/officeDocument/2006/relationships/image" Target="../media/image154.emf"/><Relationship Id="rId5" Type="http://schemas.openxmlformats.org/officeDocument/2006/relationships/image" Target="../media/image148.emf"/><Relationship Id="rId10" Type="http://schemas.openxmlformats.org/officeDocument/2006/relationships/image" Target="../media/image1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image" Target="../media/image153.emf"/><Relationship Id="rId7" Type="http://schemas.openxmlformats.org/officeDocument/2006/relationships/image" Target="../media/image157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4" Type="http://schemas.openxmlformats.org/officeDocument/2006/relationships/image" Target="../media/image154.emf"/><Relationship Id="rId9" Type="http://schemas.openxmlformats.org/officeDocument/2006/relationships/image" Target="../media/image1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26925"/>
            <a:ext cx="8229600" cy="1858523"/>
          </a:xfrm>
        </p:spPr>
        <p:txBody>
          <a:bodyPr>
            <a:noAutofit/>
          </a:bodyPr>
          <a:lstStyle/>
          <a:p>
            <a:r>
              <a:rPr lang="en-US" dirty="0"/>
              <a:t>Quantum field theory in chemistry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 Hirata</a:t>
            </a:r>
          </a:p>
          <a:p>
            <a:r>
              <a:rPr lang="en-US" sz="2400" dirty="0"/>
              <a:t>Department of Chemistry</a:t>
            </a:r>
          </a:p>
        </p:txBody>
      </p:sp>
    </p:spTree>
    <p:extLst>
      <p:ext uri="{BB962C8B-B14F-4D97-AF65-F5344CB8AC3E}">
        <p14:creationId xmlns:p14="http://schemas.microsoft.com/office/powerpoint/2010/main" val="384338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1629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CCSDT: second equation</a:t>
            </a:r>
          </a:p>
        </p:txBody>
      </p:sp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5791200" y="4572000"/>
            <a:ext cx="3124200" cy="205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56389" name="Object 5"/>
          <p:cNvGraphicFramePr>
            <a:graphicFrameLocks noChangeAspect="1"/>
          </p:cNvGraphicFramePr>
          <p:nvPr/>
        </p:nvGraphicFramePr>
        <p:xfrm>
          <a:off x="5867400" y="4648200"/>
          <a:ext cx="29845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65" name="Equation" r:id="rId5" imgW="1917360" imgH="1231560" progId="Equation.3">
                  <p:embed/>
                </p:oleObj>
              </mc:Choice>
              <mc:Fallback>
                <p:oleObj name="Equation" r:id="rId5" imgW="1917360" imgH="12315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648200"/>
                        <a:ext cx="29845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6390" name="Rectangle 6"/>
          <p:cNvSpPr>
            <a:spLocks noChangeArrowheads="1"/>
          </p:cNvSpPr>
          <p:nvPr/>
        </p:nvSpPr>
        <p:spPr bwMode="auto">
          <a:xfrm>
            <a:off x="5867400" y="5562600"/>
            <a:ext cx="2971800" cy="9906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1" name="Rectangle 7"/>
          <p:cNvSpPr>
            <a:spLocks noChangeArrowheads="1"/>
          </p:cNvSpPr>
          <p:nvPr/>
        </p:nvSpPr>
        <p:spPr bwMode="auto">
          <a:xfrm>
            <a:off x="5867400" y="4648200"/>
            <a:ext cx="2971800" cy="457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CCSDT: third equation</a:t>
            </a:r>
          </a:p>
        </p:txBody>
      </p:sp>
      <p:sp>
        <p:nvSpPr>
          <p:cNvPr id="658436" name="Rectangle 4"/>
          <p:cNvSpPr>
            <a:spLocks noChangeArrowheads="1"/>
          </p:cNvSpPr>
          <p:nvPr/>
        </p:nvSpPr>
        <p:spPr bwMode="auto">
          <a:xfrm>
            <a:off x="5791200" y="4572000"/>
            <a:ext cx="3124200" cy="205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58437" name="Object 5"/>
          <p:cNvGraphicFramePr>
            <a:graphicFrameLocks noChangeAspect="1"/>
          </p:cNvGraphicFramePr>
          <p:nvPr/>
        </p:nvGraphicFramePr>
        <p:xfrm>
          <a:off x="5867400" y="4648200"/>
          <a:ext cx="29845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3" name="Equation" r:id="rId4" imgW="1917360" imgH="1231560" progId="Equation.3">
                  <p:embed/>
                </p:oleObj>
              </mc:Choice>
              <mc:Fallback>
                <p:oleObj name="Equation" r:id="rId4" imgW="1917360" imgH="12315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648200"/>
                        <a:ext cx="29845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8438" name="Rectangle 6"/>
          <p:cNvSpPr>
            <a:spLocks noChangeArrowheads="1"/>
          </p:cNvSpPr>
          <p:nvPr/>
        </p:nvSpPr>
        <p:spPr bwMode="auto">
          <a:xfrm>
            <a:off x="5867400" y="6096000"/>
            <a:ext cx="2971800" cy="457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439" name="Rectangle 7"/>
          <p:cNvSpPr>
            <a:spLocks noChangeArrowheads="1"/>
          </p:cNvSpPr>
          <p:nvPr/>
        </p:nvSpPr>
        <p:spPr bwMode="auto">
          <a:xfrm>
            <a:off x="5867400" y="4648200"/>
            <a:ext cx="2971800" cy="914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84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9550"/>
            <a:ext cx="26416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84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487488"/>
            <a:ext cx="2687637" cy="30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72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285038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0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90913"/>
            <a:ext cx="7340600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CCSDT: fourth equation</a:t>
            </a:r>
          </a:p>
        </p:txBody>
      </p:sp>
      <p:sp>
        <p:nvSpPr>
          <p:cNvPr id="660484" name="Rectangle 4"/>
          <p:cNvSpPr>
            <a:spLocks noChangeArrowheads="1"/>
          </p:cNvSpPr>
          <p:nvPr/>
        </p:nvSpPr>
        <p:spPr bwMode="auto">
          <a:xfrm>
            <a:off x="5791200" y="4572000"/>
            <a:ext cx="3124200" cy="205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60485" name="Object 5"/>
          <p:cNvGraphicFramePr>
            <a:graphicFrameLocks noChangeAspect="1"/>
          </p:cNvGraphicFramePr>
          <p:nvPr/>
        </p:nvGraphicFramePr>
        <p:xfrm>
          <a:off x="5867400" y="4648200"/>
          <a:ext cx="29845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61" name="Equation" r:id="rId6" imgW="1917360" imgH="1231560" progId="Equation.3">
                  <p:embed/>
                </p:oleObj>
              </mc:Choice>
              <mc:Fallback>
                <p:oleObj name="Equation" r:id="rId6" imgW="1917360" imgH="12315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648200"/>
                        <a:ext cx="29845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0486" name="Rectangle 6"/>
          <p:cNvSpPr>
            <a:spLocks noChangeArrowheads="1"/>
          </p:cNvSpPr>
          <p:nvPr/>
        </p:nvSpPr>
        <p:spPr bwMode="auto">
          <a:xfrm>
            <a:off x="5867400" y="4648200"/>
            <a:ext cx="2971800" cy="14478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9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84" y="1468081"/>
            <a:ext cx="4248648" cy="2741969"/>
          </a:xfrm>
          <a:prstGeom prst="rect">
            <a:avLst/>
          </a:prstGeom>
        </p:spPr>
      </p:pic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symbolic algebra</a:t>
            </a:r>
            <a:endParaRPr lang="en-US" sz="1600" dirty="0"/>
          </a:p>
        </p:txBody>
      </p:sp>
      <p:sp>
        <p:nvSpPr>
          <p:cNvPr id="558083" name="AutoShape 3"/>
          <p:cNvSpPr>
            <a:spLocks noChangeArrowheads="1"/>
          </p:cNvSpPr>
          <p:nvPr/>
        </p:nvSpPr>
        <p:spPr bwMode="auto">
          <a:xfrm>
            <a:off x="323850" y="1509713"/>
            <a:ext cx="4102100" cy="6223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0000CC"/>
                </a:solidFill>
                <a:latin typeface="Arial" charset="0"/>
              </a:rPr>
              <a:t>Definition of a many-electron theory</a:t>
            </a:r>
          </a:p>
          <a:p>
            <a:pPr algn="ctr"/>
            <a:endParaRPr lang="en-US" sz="2000" b="1">
              <a:solidFill>
                <a:srgbClr val="0000CC"/>
              </a:solidFill>
              <a:latin typeface="Arial" charset="0"/>
            </a:endParaRPr>
          </a:p>
        </p:txBody>
      </p:sp>
      <p:graphicFrame>
        <p:nvGraphicFramePr>
          <p:cNvPr id="558084" name="Object 4"/>
          <p:cNvGraphicFramePr>
            <a:graphicFrameLocks noChangeAspect="1"/>
          </p:cNvGraphicFramePr>
          <p:nvPr/>
        </p:nvGraphicFramePr>
        <p:xfrm>
          <a:off x="441325" y="1809750"/>
          <a:ext cx="3900488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3" name="Equation" r:id="rId5" imgW="5689440" imgH="279360" progId="Equation.3">
                  <p:embed/>
                </p:oleObj>
              </mc:Choice>
              <mc:Fallback>
                <p:oleObj name="Equation" r:id="rId5" imgW="56894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1809750"/>
                        <a:ext cx="3900488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8085" name="AutoShape 5"/>
          <p:cNvSpPr>
            <a:spLocks noChangeArrowheads="1"/>
          </p:cNvSpPr>
          <p:nvPr/>
        </p:nvSpPr>
        <p:spPr bwMode="auto">
          <a:xfrm>
            <a:off x="4438650" y="1687513"/>
            <a:ext cx="609600" cy="1435100"/>
          </a:xfrm>
          <a:prstGeom prst="curvedLeftArrow">
            <a:avLst>
              <a:gd name="adj1" fmla="val 41154"/>
              <a:gd name="adj2" fmla="val 83856"/>
              <a:gd name="adj3" fmla="val 35417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8086" name="Group 6"/>
          <p:cNvGrpSpPr>
            <a:grpSpLocks/>
          </p:cNvGrpSpPr>
          <p:nvPr/>
        </p:nvGrpSpPr>
        <p:grpSpPr bwMode="auto">
          <a:xfrm>
            <a:off x="742950" y="2386013"/>
            <a:ext cx="3695700" cy="3568700"/>
            <a:chOff x="712" y="1576"/>
            <a:chExt cx="2328" cy="2248"/>
          </a:xfrm>
        </p:grpSpPr>
        <p:sp>
          <p:nvSpPr>
            <p:cNvPr id="558087" name="AutoShape 7"/>
            <p:cNvSpPr>
              <a:spLocks noChangeArrowheads="1"/>
            </p:cNvSpPr>
            <p:nvPr/>
          </p:nvSpPr>
          <p:spPr bwMode="auto">
            <a:xfrm>
              <a:off x="712" y="1576"/>
              <a:ext cx="2328" cy="2248"/>
            </a:xfrm>
            <a:prstGeom prst="flowChartAlternateProcess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anchorCtr="1"/>
            <a:lstStyle/>
            <a:p>
              <a:pPr algn="ctr"/>
              <a:r>
                <a:rPr lang="en-US" sz="1400" b="1">
                  <a:solidFill>
                    <a:srgbClr val="FF6600"/>
                  </a:solidFill>
                  <a:latin typeface="Arial" charset="0"/>
                </a:rPr>
                <a:t>Mathematical expressions</a:t>
              </a:r>
            </a:p>
            <a:p>
              <a:pPr algn="ctr"/>
              <a:endParaRPr lang="en-US" sz="2000" b="1">
                <a:solidFill>
                  <a:srgbClr val="FF6600"/>
                </a:solidFill>
                <a:latin typeface="Arial" charset="0"/>
              </a:endParaRPr>
            </a:p>
          </p:txBody>
        </p:sp>
        <p:graphicFrame>
          <p:nvGraphicFramePr>
            <p:cNvPr id="558088" name="Object 8"/>
            <p:cNvGraphicFramePr>
              <a:graphicFrameLocks noChangeAspect="1"/>
            </p:cNvGraphicFramePr>
            <p:nvPr/>
          </p:nvGraphicFramePr>
          <p:xfrm>
            <a:off x="1041" y="1861"/>
            <a:ext cx="1623" cy="18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34" name="Photo Editor Photo" r:id="rId7" imgW="5152381" imgH="5723810" progId="MSPhotoEd.3">
                    <p:embed/>
                  </p:oleObj>
                </mc:Choice>
                <mc:Fallback>
                  <p:oleObj name="Photo Editor Photo" r:id="rId7" imgW="5152381" imgH="572381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1" y="1861"/>
                          <a:ext cx="1623" cy="18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8089" name="Group 9"/>
          <p:cNvGrpSpPr>
            <a:grpSpLocks/>
          </p:cNvGrpSpPr>
          <p:nvPr/>
        </p:nvGrpSpPr>
        <p:grpSpPr bwMode="auto">
          <a:xfrm>
            <a:off x="4759325" y="4191000"/>
            <a:ext cx="3695700" cy="2516188"/>
            <a:chOff x="2986" y="2633"/>
            <a:chExt cx="2328" cy="1585"/>
          </a:xfrm>
        </p:grpSpPr>
        <p:sp>
          <p:nvSpPr>
            <p:cNvPr id="558090" name="AutoShape 10"/>
            <p:cNvSpPr>
              <a:spLocks noChangeArrowheads="1"/>
            </p:cNvSpPr>
            <p:nvPr/>
          </p:nvSpPr>
          <p:spPr bwMode="auto">
            <a:xfrm>
              <a:off x="2986" y="2633"/>
              <a:ext cx="2328" cy="1585"/>
            </a:xfrm>
            <a:prstGeom prst="flowChartAlternateProcess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anchorCtr="1"/>
            <a:lstStyle/>
            <a:p>
              <a:pPr algn="ctr"/>
              <a:r>
                <a:rPr lang="en-US" sz="1400" b="1">
                  <a:solidFill>
                    <a:srgbClr val="008000"/>
                  </a:solidFill>
                  <a:latin typeface="Arial" charset="0"/>
                </a:rPr>
                <a:t>A parallel computer program</a:t>
              </a:r>
            </a:p>
            <a:p>
              <a:pPr algn="ctr"/>
              <a:endParaRPr lang="en-US" sz="1400" b="1">
                <a:solidFill>
                  <a:srgbClr val="008000"/>
                </a:solidFill>
                <a:latin typeface="Arial" charset="0"/>
              </a:endParaRPr>
            </a:p>
          </p:txBody>
        </p:sp>
        <p:graphicFrame>
          <p:nvGraphicFramePr>
            <p:cNvPr id="558091" name="Object 11"/>
            <p:cNvGraphicFramePr>
              <a:graphicFrameLocks noChangeAspect="1"/>
            </p:cNvGraphicFramePr>
            <p:nvPr/>
          </p:nvGraphicFramePr>
          <p:xfrm>
            <a:off x="3108" y="2884"/>
            <a:ext cx="2090" cy="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35" name="Photo Editor Photo" r:id="rId9" imgW="5200000" imgH="3304762" progId="MSPhotoEd.3">
                    <p:embed/>
                  </p:oleObj>
                </mc:Choice>
                <mc:Fallback>
                  <p:oleObj name="Photo Editor Photo" r:id="rId9" imgW="5200000" imgH="3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8" y="2884"/>
                          <a:ext cx="2090" cy="1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8092" name="AutoShape 12"/>
          <p:cNvSpPr>
            <a:spLocks noChangeArrowheads="1"/>
          </p:cNvSpPr>
          <p:nvPr/>
        </p:nvSpPr>
        <p:spPr bwMode="auto">
          <a:xfrm rot="5400000">
            <a:off x="4459288" y="3295650"/>
            <a:ext cx="9144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0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CCSDTQ-F12 </a:t>
            </a:r>
            <a:br>
              <a:rPr lang="en-US" dirty="0"/>
            </a:br>
            <a:r>
              <a:rPr lang="en-US" sz="1600" dirty="0" err="1"/>
              <a:t>Shiozaki</a:t>
            </a:r>
            <a:r>
              <a:rPr lang="en-US" sz="1600" dirty="0"/>
              <a:t>, </a:t>
            </a:r>
            <a:r>
              <a:rPr lang="en-US" sz="1600" dirty="0" err="1"/>
              <a:t>Kamiya</a:t>
            </a:r>
            <a:r>
              <a:rPr lang="en-US" sz="1600" dirty="0"/>
              <a:t>, Hirata, and </a:t>
            </a:r>
            <a:r>
              <a:rPr lang="en-US" sz="1600" dirty="0" err="1"/>
              <a:t>Valeev</a:t>
            </a:r>
            <a:r>
              <a:rPr lang="en-US" sz="1600" dirty="0"/>
              <a:t>, </a:t>
            </a:r>
            <a:r>
              <a:rPr lang="en-US" sz="1600" i="1" dirty="0"/>
              <a:t>Phys. Chem. Chem. Phys. </a:t>
            </a:r>
            <a:r>
              <a:rPr lang="en-US" sz="1600" dirty="0"/>
              <a:t>(2008), </a:t>
            </a:r>
            <a:r>
              <a:rPr lang="en-US" sz="1600" i="1" dirty="0"/>
              <a:t>J. Chem. Phys. </a:t>
            </a:r>
            <a:r>
              <a:rPr lang="en-US" sz="1600" dirty="0"/>
              <a:t>(2008), </a:t>
            </a:r>
            <a:r>
              <a:rPr lang="en-US" sz="1600" i="1" dirty="0"/>
              <a:t>J. Chem. Phys. </a:t>
            </a:r>
            <a:r>
              <a:rPr lang="en-US" sz="1600" dirty="0"/>
              <a:t>(2009).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24" y="1417638"/>
            <a:ext cx="7406523" cy="508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648" y="2802594"/>
            <a:ext cx="1424619" cy="1952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7940" y="4787156"/>
            <a:ext cx="2169420" cy="58477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6600"/>
                </a:solidFill>
                <a:latin typeface="Arial"/>
                <a:cs typeface="Arial"/>
              </a:rPr>
              <a:t>Toru </a:t>
            </a:r>
            <a:r>
              <a:rPr lang="en-US" sz="1600" dirty="0" err="1">
                <a:solidFill>
                  <a:srgbClr val="FF6600"/>
                </a:solidFill>
                <a:latin typeface="Arial"/>
                <a:cs typeface="Arial"/>
              </a:rPr>
              <a:t>Shiozaki</a:t>
            </a:r>
            <a:endParaRPr lang="en-US" sz="1600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/>
            <a:r>
              <a:rPr lang="en-US" sz="1600" dirty="0">
                <a:solidFill>
                  <a:srgbClr val="FF6600"/>
                </a:solidFill>
                <a:latin typeface="Arial"/>
                <a:cs typeface="Arial"/>
              </a:rPr>
              <a:t>Northwestern</a:t>
            </a:r>
          </a:p>
        </p:txBody>
      </p:sp>
    </p:spTree>
    <p:extLst>
      <p:ext uri="{BB962C8B-B14F-4D97-AF65-F5344CB8AC3E}">
        <p14:creationId xmlns:p14="http://schemas.microsoft.com/office/powerpoint/2010/main" val="25629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field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20488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quantization (Slater-Condon rules)</a:t>
            </a:r>
          </a:p>
          <a:p>
            <a:r>
              <a:rPr lang="en-US" dirty="0"/>
              <a:t>Second quantization</a:t>
            </a:r>
          </a:p>
          <a:p>
            <a:r>
              <a:rPr lang="en-US" dirty="0"/>
              <a:t>Normal ordering &amp; Wick’s theorem</a:t>
            </a:r>
          </a:p>
          <a:p>
            <a:r>
              <a:rPr lang="en-US" dirty="0"/>
              <a:t>Feynman-Goldstone diagrams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19" y="3905208"/>
            <a:ext cx="1704209" cy="2434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5" y="3905208"/>
            <a:ext cx="1527702" cy="2434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504" y="3905208"/>
            <a:ext cx="1521615" cy="24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240" y="4931246"/>
            <a:ext cx="4953000" cy="469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0" name="Oval 9"/>
          <p:cNvSpPr/>
          <p:nvPr/>
        </p:nvSpPr>
        <p:spPr>
          <a:xfrm>
            <a:off x="3220321" y="4856448"/>
            <a:ext cx="621528" cy="619495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94434" y="5512729"/>
            <a:ext cx="2073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Harmonic oscillator wave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5630" y="5496680"/>
            <a:ext cx="207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Normal mode</a:t>
            </a:r>
          </a:p>
        </p:txBody>
      </p:sp>
      <p:sp>
        <p:nvSpPr>
          <p:cNvPr id="13" name="Oval 12"/>
          <p:cNvSpPr/>
          <p:nvPr/>
        </p:nvSpPr>
        <p:spPr>
          <a:xfrm>
            <a:off x="6318438" y="4856448"/>
            <a:ext cx="621528" cy="619495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First-quantized basis functions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434" y="1986539"/>
            <a:ext cx="7023100" cy="1358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531085" y="1557224"/>
            <a:ext cx="2069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Slater determinant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751905" y="4406001"/>
            <a:ext cx="178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Hartree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 product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06" y="5307385"/>
            <a:ext cx="8642554" cy="13849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These mean-field wave functions serve as a basis for all derivation tools</a:t>
            </a:r>
          </a:p>
        </p:txBody>
      </p:sp>
      <p:sp>
        <p:nvSpPr>
          <p:cNvPr id="14" name="Oval 13"/>
          <p:cNvSpPr/>
          <p:nvPr/>
        </p:nvSpPr>
        <p:spPr>
          <a:xfrm>
            <a:off x="4616243" y="2417678"/>
            <a:ext cx="548640" cy="548640"/>
          </a:xfrm>
          <a:prstGeom prst="ellipse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53912" y="3337364"/>
            <a:ext cx="207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HF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spinorbital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202" y="3345439"/>
            <a:ext cx="2073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spinorbital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 coordinate</a:t>
            </a:r>
          </a:p>
        </p:txBody>
      </p:sp>
      <p:sp>
        <p:nvSpPr>
          <p:cNvPr id="17" name="Oval 16"/>
          <p:cNvSpPr/>
          <p:nvPr/>
        </p:nvSpPr>
        <p:spPr>
          <a:xfrm>
            <a:off x="7414612" y="2422523"/>
            <a:ext cx="548640" cy="548640"/>
          </a:xfrm>
          <a:prstGeom prst="ellipse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First-quantized Hamiltonians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4246364"/>
            <a:ext cx="6921500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454426" y="1489586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ab </a:t>
            </a:r>
            <a:r>
              <a:rPr lang="en-US" altLang="ja-JP" i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initio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electronic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3454427" y="3877032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ab initio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vibrational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1962552"/>
            <a:ext cx="6921500" cy="1473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0723" y="5160764"/>
            <a:ext cx="8642554" cy="13849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Specific number and positions of particles/modes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Information about the mean field not used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3757" y="3877032"/>
            <a:ext cx="259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Force constant</a:t>
            </a:r>
            <a:endParaRPr lang="en-US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5600" y="4305948"/>
            <a:ext cx="607587" cy="619495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Slater-Condon rules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" y="1839116"/>
            <a:ext cx="2819400" cy="774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7" y="3121816"/>
            <a:ext cx="3911600" cy="248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39116"/>
            <a:ext cx="4330700" cy="3771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4" name="Oval 13"/>
          <p:cNvSpPr/>
          <p:nvPr/>
        </p:nvSpPr>
        <p:spPr>
          <a:xfrm>
            <a:off x="8065272" y="1930483"/>
            <a:ext cx="837428" cy="619495"/>
          </a:xfrm>
          <a:prstGeom prst="ellipse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22029" y="1150373"/>
            <a:ext cx="229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Antisymmetrized</a:t>
            </a:r>
            <a:r>
              <a:rPr lang="en-US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two-electron integral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7574" y="2752484"/>
            <a:ext cx="259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One-electron integral</a:t>
            </a:r>
          </a:p>
        </p:txBody>
      </p:sp>
      <p:sp>
        <p:nvSpPr>
          <p:cNvPr id="17" name="Oval 16"/>
          <p:cNvSpPr/>
          <p:nvPr/>
        </p:nvSpPr>
        <p:spPr>
          <a:xfrm>
            <a:off x="3442243" y="3216240"/>
            <a:ext cx="764323" cy="619495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0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Born-Huang rules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42135" cy="1877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48" y="3505200"/>
            <a:ext cx="1952752" cy="29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2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field theory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809" y="1755493"/>
            <a:ext cx="1808240" cy="2258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48" y="1760013"/>
            <a:ext cx="3197161" cy="1255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4625" y="401378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Richard Feynman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70380"/>
            <a:ext cx="6733810" cy="927932"/>
            <a:chOff x="0" y="3155815"/>
            <a:chExt cx="6733810" cy="9279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55815"/>
              <a:ext cx="6642630" cy="8579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1730" y="3709675"/>
              <a:ext cx="6542080" cy="374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100" y="4707570"/>
            <a:ext cx="1361124" cy="1361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28" y="4707570"/>
            <a:ext cx="1761274" cy="1385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8318" y="4707570"/>
            <a:ext cx="1793566" cy="13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973" y="4567644"/>
            <a:ext cx="2400985" cy="16343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24392" y="620186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Freeman Dyson</a:t>
            </a:r>
          </a:p>
        </p:txBody>
      </p:sp>
    </p:spTree>
    <p:extLst>
      <p:ext uri="{BB962C8B-B14F-4D97-AF65-F5344CB8AC3E}">
        <p14:creationId xmlns:p14="http://schemas.microsoft.com/office/powerpoint/2010/main" val="1642568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918444"/>
              </p:ext>
            </p:extLst>
          </p:nvPr>
        </p:nvGraphicFramePr>
        <p:xfrm>
          <a:off x="457200" y="1290484"/>
          <a:ext cx="8229600" cy="44761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52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2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2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2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2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54" y="1536086"/>
            <a:ext cx="1858300" cy="430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37" y="1496864"/>
            <a:ext cx="1950488" cy="48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210" y="1565582"/>
            <a:ext cx="1848057" cy="471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023" y="1459994"/>
            <a:ext cx="1927441" cy="591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31" y="2500611"/>
            <a:ext cx="1562100" cy="27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31" y="3404627"/>
            <a:ext cx="1562100" cy="29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131" y="4330396"/>
            <a:ext cx="1562100" cy="292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131" y="5197173"/>
            <a:ext cx="1562100" cy="292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9454" y="3442727"/>
            <a:ext cx="139700" cy="21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9454" y="4368496"/>
            <a:ext cx="139700" cy="215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9454" y="5235273"/>
            <a:ext cx="139700" cy="21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8388" y="5238142"/>
            <a:ext cx="139700" cy="215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6532" y="2347326"/>
            <a:ext cx="1881943" cy="585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4638" y="2297838"/>
            <a:ext cx="1427907" cy="666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60238" y="3396970"/>
            <a:ext cx="1016000" cy="317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5841" y="4317696"/>
            <a:ext cx="825500" cy="317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9207" y="3378614"/>
            <a:ext cx="1929268" cy="443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858" y="4317696"/>
            <a:ext cx="1748340" cy="4500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17243" y="5184473"/>
            <a:ext cx="889000" cy="31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400" y="5890029"/>
            <a:ext cx="7569200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30" name="TextBox 29"/>
          <p:cNvSpPr txBox="1"/>
          <p:nvPr/>
        </p:nvSpPr>
        <p:spPr>
          <a:xfrm>
            <a:off x="250723" y="3255204"/>
            <a:ext cx="8642554" cy="22467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All possible cases of index coincidences need to be considered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Final results are neatly grouped into HF energy and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Fock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matrix elements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6947" y="6432539"/>
            <a:ext cx="2429653" cy="4169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8777" y="6316464"/>
            <a:ext cx="413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… occupied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spinorbitals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; </a:t>
            </a:r>
            <a:br>
              <a:rPr lang="en-US" sz="14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… virtual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spinorbitals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;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either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5EA8AF-D15A-EC48-85F2-9117EABC02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08659" y="2485225"/>
            <a:ext cx="940990" cy="3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Second-quantized basis functions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83" y="2229902"/>
            <a:ext cx="5588000" cy="469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605" y="3710245"/>
            <a:ext cx="3416300" cy="469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3531085" y="1601972"/>
            <a:ext cx="2069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Slater determinant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3707661" y="3183857"/>
            <a:ext cx="178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Hartree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 product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145" y="4563632"/>
            <a:ext cx="7468700" cy="18158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Quantum field theory!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number of electrons can be changed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mean-field information built-in</a:t>
            </a:r>
          </a:p>
        </p:txBody>
      </p:sp>
    </p:spTree>
    <p:extLst>
      <p:ext uri="{BB962C8B-B14F-4D97-AF65-F5344CB8AC3E}">
        <p14:creationId xmlns:p14="http://schemas.microsoft.com/office/powerpoint/2010/main" val="20914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06" y="6210214"/>
            <a:ext cx="1828532" cy="3614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69" y="3535246"/>
            <a:ext cx="4168862" cy="2452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Second-quantized Hamiltonians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391" y="1759401"/>
            <a:ext cx="6718300" cy="812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77" y="4470632"/>
            <a:ext cx="8686800" cy="1075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575" y="2683141"/>
            <a:ext cx="5894644" cy="7099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901" y="5708356"/>
            <a:ext cx="5695950" cy="339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2902312" y="1329904"/>
            <a:ext cx="3339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Creation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/ annihilation operator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3636806" y="4033131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Ladder operator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481" y="4125324"/>
            <a:ext cx="259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Harmonic frequency</a:t>
            </a:r>
            <a:endParaRPr lang="en-US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64425" y="4518468"/>
            <a:ext cx="320040" cy="316669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55391" y="3984304"/>
            <a:ext cx="6710516" cy="138499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System-independent Hamiltonian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Symmetry logic in the operator</a:t>
            </a:r>
          </a:p>
        </p:txBody>
      </p:sp>
    </p:spTree>
    <p:extLst>
      <p:ext uri="{BB962C8B-B14F-4D97-AF65-F5344CB8AC3E}">
        <p14:creationId xmlns:p14="http://schemas.microsoft.com/office/powerpoint/2010/main" val="21045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versus second quantization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35" y="1240662"/>
            <a:ext cx="4055807" cy="2427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36" y="3915342"/>
            <a:ext cx="4055806" cy="2692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23" y="4520745"/>
            <a:ext cx="1808688" cy="2087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412" y="2315524"/>
            <a:ext cx="2583102" cy="350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34" y="3888133"/>
            <a:ext cx="2135066" cy="632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78" y="2078256"/>
            <a:ext cx="876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2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597790"/>
            <a:ext cx="6261100" cy="368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3113908" y="1228458"/>
            <a:ext cx="29161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Anti-commutation 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relations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2568886" y="2002126"/>
            <a:ext cx="4006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Double creation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&amp; double annihilation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8" y="3391309"/>
            <a:ext cx="76200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8" y="3735529"/>
            <a:ext cx="85598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490" y="3033210"/>
            <a:ext cx="6311900" cy="364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240" y="2902014"/>
            <a:ext cx="6261100" cy="3965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65" y="2805666"/>
            <a:ext cx="7245350" cy="4048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982" y="3015314"/>
            <a:ext cx="7799399" cy="38165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40" y="3820737"/>
            <a:ext cx="6319196" cy="20698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236" y="3562743"/>
            <a:ext cx="5905500" cy="287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491" y="2941408"/>
            <a:ext cx="8115014" cy="3828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437711"/>
            <a:ext cx="9144000" cy="6992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754741"/>
            <a:ext cx="9144000" cy="18373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386" y="3034444"/>
            <a:ext cx="7569200" cy="40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5404" y="3661243"/>
            <a:ext cx="8642554" cy="31085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It’s much worse than Slater-Condon rules!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All surviving contributions come from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Kronecker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All other numerous swaps are to lead to double creation / annihilations and vanishing terms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Final results are neatly grouped into HF energy and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Fock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matrix elements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3098" y="2389354"/>
            <a:ext cx="525780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21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quantization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2" y="1164844"/>
            <a:ext cx="2889504" cy="2328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29" y="1154113"/>
            <a:ext cx="2877312" cy="5199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3529" y="2457771"/>
            <a:ext cx="2877312" cy="784193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593" y="3717590"/>
            <a:ext cx="1620045" cy="2342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7257" y="6099417"/>
            <a:ext cx="292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J. C. Slater, a book review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Am. J. Phys.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(1968)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6392" y="4023539"/>
            <a:ext cx="2877312" cy="496375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48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Normal ordering &amp; Wick’s theorem</a:t>
            </a: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2568887" y="3666625"/>
            <a:ext cx="4006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Double creation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&amp; double annihilation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4901" y="1346909"/>
            <a:ext cx="8642554" cy="2246769"/>
            <a:chOff x="225404" y="3661243"/>
            <a:chExt cx="8642554" cy="2246769"/>
          </a:xfrm>
        </p:grpSpPr>
        <p:sp>
          <p:nvSpPr>
            <p:cNvPr id="6" name="TextBox 5"/>
            <p:cNvSpPr txBox="1"/>
            <p:nvPr/>
          </p:nvSpPr>
          <p:spPr>
            <a:xfrm>
              <a:off x="225404" y="3661243"/>
              <a:ext cx="8642554" cy="224676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Desiderata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Double creation / annihilation to occur instantly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                   pairing to occur instantly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Terms grouped into HF energy and </a:t>
              </a:r>
              <a:r>
                <a:rPr lang="en-US" sz="2800" i="1" dirty="0" err="1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Fock</a:t>
              </a: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matrix elements from the outset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8353" y="4599653"/>
              <a:ext cx="1790700" cy="342900"/>
            </a:xfrm>
            <a:prstGeom prst="rect">
              <a:avLst/>
            </a:prstGeom>
          </p:spPr>
        </p:pic>
      </p:grp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531867" y="4833280"/>
            <a:ext cx="18389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Normal ordering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" y="4141414"/>
            <a:ext cx="2438400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908" y="4130735"/>
            <a:ext cx="24511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750" y="5248686"/>
            <a:ext cx="2463800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832" y="5242336"/>
            <a:ext cx="2641600" cy="55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199" y="5999616"/>
            <a:ext cx="3403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7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ordering &amp; Wick’s theorem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4901" y="1346909"/>
            <a:ext cx="8642554" cy="2246769"/>
            <a:chOff x="225404" y="3661243"/>
            <a:chExt cx="8642554" cy="2246769"/>
          </a:xfrm>
        </p:grpSpPr>
        <p:sp>
          <p:nvSpPr>
            <p:cNvPr id="6" name="TextBox 5"/>
            <p:cNvSpPr txBox="1"/>
            <p:nvPr/>
          </p:nvSpPr>
          <p:spPr>
            <a:xfrm>
              <a:off x="225404" y="3661243"/>
              <a:ext cx="8642554" cy="224676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Desiderata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Double creation / annihilation to occur instantly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                   pairing to occur instantly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Terms grouped into HF energy and </a:t>
              </a:r>
              <a:r>
                <a:rPr lang="en-US" sz="2800" i="1" dirty="0" err="1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Fock</a:t>
              </a: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matrix elements from the outset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8353" y="4599653"/>
              <a:ext cx="1790700" cy="342900"/>
            </a:xfrm>
            <a:prstGeom prst="rect">
              <a:avLst/>
            </a:prstGeom>
          </p:spPr>
        </p:pic>
      </p:grp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1711761" y="3656182"/>
            <a:ext cx="57204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Wick’s theorem for 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a single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normal-ordered sequence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1442456" y="5063184"/>
            <a:ext cx="62590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Wick’s theorem for </a:t>
            </a: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a product of normal-ordered sequences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0" y="4222191"/>
            <a:ext cx="5092700" cy="787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49" y="6163183"/>
            <a:ext cx="6540500" cy="54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32516"/>
            <a:ext cx="9144000" cy="6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2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ordering &amp; Wick’s theorem</a:t>
            </a: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2432309" y="5968116"/>
            <a:ext cx="4249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Normal-ordered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 electronic Hamiltonian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50" y="5145594"/>
            <a:ext cx="7213600" cy="81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43" y="4082613"/>
            <a:ext cx="6718300" cy="812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2368189" y="3589356"/>
            <a:ext cx="4378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Second-quantized 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electronic Hamiltonian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739242" y="4612353"/>
            <a:ext cx="7069" cy="666205"/>
          </a:xfrm>
          <a:prstGeom prst="straightConnector1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638550" y="4612353"/>
            <a:ext cx="3104228" cy="656483"/>
          </a:xfrm>
          <a:prstGeom prst="straightConnector1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73724" y="4612353"/>
            <a:ext cx="4665518" cy="688310"/>
          </a:xfrm>
          <a:prstGeom prst="straightConnector1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073724" y="4639271"/>
            <a:ext cx="97441" cy="661392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2122444" y="4639777"/>
            <a:ext cx="1796552" cy="629059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638550" y="4646001"/>
            <a:ext cx="294352" cy="632557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254901" y="1346909"/>
            <a:ext cx="8642554" cy="2246769"/>
            <a:chOff x="225404" y="3661243"/>
            <a:chExt cx="8642554" cy="2246769"/>
          </a:xfrm>
        </p:grpSpPr>
        <p:sp>
          <p:nvSpPr>
            <p:cNvPr id="66" name="TextBox 65"/>
            <p:cNvSpPr txBox="1"/>
            <p:nvPr/>
          </p:nvSpPr>
          <p:spPr>
            <a:xfrm>
              <a:off x="225404" y="3661243"/>
              <a:ext cx="8642554" cy="224676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Desiderata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Double creation / annihilation to occur instantly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                   pairing to occur instantly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Terms grouped into HF energy and </a:t>
              </a:r>
              <a:r>
                <a:rPr lang="en-US" sz="2800" i="1" dirty="0" err="1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Fock</a:t>
              </a:r>
              <a:r>
                <a:rPr lang="en-US" sz="2800" i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matrix elements from the outset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8353" y="4599653"/>
              <a:ext cx="1790700" cy="3429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835" y="1629574"/>
            <a:ext cx="6031682" cy="15994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835" y="3340284"/>
            <a:ext cx="3136900" cy="262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558" y="3340284"/>
            <a:ext cx="2721958" cy="2628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5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016865"/>
            <a:ext cx="8153400" cy="330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417638"/>
            <a:ext cx="5143500" cy="1104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979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2672"/>
            <a:ext cx="9144000" cy="1082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3876" cy="1143000"/>
          </a:xfrm>
        </p:spPr>
        <p:txBody>
          <a:bodyPr>
            <a:normAutofit/>
          </a:bodyPr>
          <a:lstStyle/>
          <a:p>
            <a:r>
              <a:rPr lang="en-US" dirty="0"/>
              <a:t>Schrödinger equation</a:t>
            </a:r>
            <a:br>
              <a:rPr lang="en-US" dirty="0"/>
            </a:br>
            <a:r>
              <a:rPr lang="en-US" sz="2400" dirty="0"/>
              <a:t>for benzene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517" y="4303856"/>
            <a:ext cx="7831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3366FF"/>
                </a:solidFill>
                <a:latin typeface="Arial"/>
                <a:cs typeface="Arial"/>
              </a:rPr>
              <a:t>Many-body 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 benzene (42 electrons and 12 nuclei), this is a </a:t>
            </a:r>
            <a:r>
              <a:rPr lang="en-US" sz="2400" b="1" dirty="0">
                <a:solidFill>
                  <a:srgbClr val="3366FF"/>
                </a:solidFill>
                <a:latin typeface="Arial"/>
                <a:cs typeface="Arial"/>
              </a:rPr>
              <a:t>126-dimensional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partial differential equation for electrons only with a symmetry condition with </a:t>
            </a:r>
            <a:r>
              <a:rPr lang="en-US" sz="2400" b="1" dirty="0">
                <a:solidFill>
                  <a:srgbClr val="3366FF"/>
                </a:solidFill>
                <a:latin typeface="Arial"/>
                <a:cs typeface="Arial"/>
              </a:rPr>
              <a:t>1.4 x 10</a:t>
            </a:r>
            <a:r>
              <a:rPr lang="en-US" sz="2400" b="1" baseline="30000" dirty="0">
                <a:solidFill>
                  <a:srgbClr val="3366FF"/>
                </a:solidFill>
                <a:latin typeface="Arial"/>
                <a:cs typeface="Arial"/>
              </a:rPr>
              <a:t>51</a:t>
            </a:r>
            <a:r>
              <a:rPr lang="en-US" sz="2400" b="1" dirty="0">
                <a:solidFill>
                  <a:srgbClr val="3366FF"/>
                </a:solidFill>
                <a:latin typeface="Arial"/>
                <a:cs typeface="Arial"/>
              </a:rPr>
              <a:t> terms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  </a:t>
            </a:r>
          </a:p>
        </p:txBody>
      </p:sp>
      <p:sp>
        <p:nvSpPr>
          <p:cNvPr id="11" name="Donut 10"/>
          <p:cNvSpPr/>
          <p:nvPr/>
        </p:nvSpPr>
        <p:spPr>
          <a:xfrm>
            <a:off x="2833307" y="2020820"/>
            <a:ext cx="588562" cy="596264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4793471" y="2011796"/>
            <a:ext cx="588562" cy="596264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754371" y="1520722"/>
            <a:ext cx="365760" cy="365760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951667" y="1520722"/>
            <a:ext cx="365760" cy="365760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3733170" y="1520722"/>
            <a:ext cx="365760" cy="365760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3733169" y="3669590"/>
            <a:ext cx="520175" cy="365760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3300" y="5926892"/>
            <a:ext cx="691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6500"/>
                </a:solidFill>
                <a:latin typeface="Arial"/>
                <a:cs typeface="Arial"/>
              </a:rPr>
              <a:t>Singular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It is also highly singular (</a:t>
            </a:r>
            <a:r>
              <a:rPr lang="en-US" sz="2400" b="1" dirty="0">
                <a:solidFill>
                  <a:srgbClr val="FF6600"/>
                </a:solidFill>
                <a:latin typeface="Arial"/>
                <a:cs typeface="Arial"/>
              </a:rPr>
              <a:t>1,365 singularities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0" y="2813050"/>
            <a:ext cx="6692900" cy="1231900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4346257" y="1520722"/>
            <a:ext cx="365760" cy="365760"/>
          </a:xfrm>
          <a:prstGeom prst="donut">
            <a:avLst>
              <a:gd name="adj" fmla="val 1774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9201"/>
            <a:ext cx="8686800" cy="5411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57200" y="2995263"/>
            <a:ext cx="4390841" cy="18158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Observations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Most expedient!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Already grouped!</a:t>
            </a:r>
          </a:p>
          <a:p>
            <a:pPr marL="342900" indent="-342900" algn="ctr">
              <a:buFontTx/>
              <a:buChar char="-"/>
            </a:pP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Still 4-fold redundancy</a:t>
            </a:r>
          </a:p>
        </p:txBody>
      </p:sp>
    </p:spTree>
    <p:extLst>
      <p:ext uri="{BB962C8B-B14F-4D97-AF65-F5344CB8AC3E}">
        <p14:creationId xmlns:p14="http://schemas.microsoft.com/office/powerpoint/2010/main" val="1200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10" y="2813732"/>
            <a:ext cx="2393903" cy="1602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23" y="2887613"/>
            <a:ext cx="2531892" cy="1763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Feynman-Goldstone diagrams</a:t>
            </a: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2447059" y="1320133"/>
            <a:ext cx="4249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ＭＳ Ｐゴシック" charset="0"/>
              </a:rPr>
              <a:t>Normal-ordered electronic Hamiltonian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18" y="1692830"/>
            <a:ext cx="7213600" cy="81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cxnSp>
        <p:nvCxnSpPr>
          <p:cNvPr id="8" name="Straight Arrow Connector 7"/>
          <p:cNvCxnSpPr/>
          <p:nvPr/>
        </p:nvCxnSpPr>
        <p:spPr>
          <a:xfrm>
            <a:off x="6495588" y="2237143"/>
            <a:ext cx="436154" cy="1081246"/>
          </a:xfrm>
          <a:prstGeom prst="straightConnector1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962279" y="2237143"/>
            <a:ext cx="20949" cy="1281943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22849" y="2237143"/>
            <a:ext cx="130469" cy="1081246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62051" y="3519086"/>
            <a:ext cx="4677223" cy="562796"/>
            <a:chOff x="2431989" y="5406507"/>
            <a:chExt cx="3021655" cy="355600"/>
          </a:xfrm>
        </p:grpSpPr>
        <p:graphicFrame>
          <p:nvGraphicFramePr>
            <p:cNvPr id="15" name="Content Placeholder 6"/>
            <p:cNvGraphicFramePr>
              <a:graphicFrameLocks noChangeAspect="1"/>
            </p:cNvGraphicFramePr>
            <p:nvPr/>
          </p:nvGraphicFramePr>
          <p:xfrm>
            <a:off x="2431989" y="5406507"/>
            <a:ext cx="10922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53" name="Equation" r:id="rId6" imgW="1092200" imgH="355600" progId="Equation.3">
                    <p:embed/>
                  </p:oleObj>
                </mc:Choice>
                <mc:Fallback>
                  <p:oleObj name="Equation" r:id="rId6" imgW="10922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31989" y="5406507"/>
                          <a:ext cx="10922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Content Placeholder 6"/>
            <p:cNvGraphicFramePr>
              <a:graphicFrameLocks noChangeAspect="1"/>
            </p:cNvGraphicFramePr>
            <p:nvPr/>
          </p:nvGraphicFramePr>
          <p:xfrm>
            <a:off x="5263144" y="5480050"/>
            <a:ext cx="1905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54" name="Equation" r:id="rId8" imgW="190500" imgH="190500" progId="Equation.DSMT4">
                    <p:embed/>
                  </p:oleObj>
                </mc:Choice>
                <mc:Fallback>
                  <p:oleObj name="Equation" r:id="rId8" imgW="1905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3144" y="5480050"/>
                          <a:ext cx="1905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862051" y="5319116"/>
            <a:ext cx="4677223" cy="562796"/>
            <a:chOff x="2431989" y="5406507"/>
            <a:chExt cx="3021655" cy="355600"/>
          </a:xfrm>
        </p:grpSpPr>
        <p:graphicFrame>
          <p:nvGraphicFramePr>
            <p:cNvPr id="23" name="Content Placeholder 6"/>
            <p:cNvGraphicFramePr>
              <a:graphicFrameLocks noChangeAspect="1"/>
            </p:cNvGraphicFramePr>
            <p:nvPr/>
          </p:nvGraphicFramePr>
          <p:xfrm>
            <a:off x="2431989" y="5406507"/>
            <a:ext cx="10922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55" name="Equation" r:id="rId10" imgW="1092200" imgH="355600" progId="Equation.3">
                    <p:embed/>
                  </p:oleObj>
                </mc:Choice>
                <mc:Fallback>
                  <p:oleObj name="Equation" r:id="rId10" imgW="10922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31989" y="5406507"/>
                          <a:ext cx="10922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Content Placeholder 6"/>
            <p:cNvGraphicFramePr>
              <a:graphicFrameLocks noChangeAspect="1"/>
            </p:cNvGraphicFramePr>
            <p:nvPr/>
          </p:nvGraphicFramePr>
          <p:xfrm>
            <a:off x="5263144" y="5480050"/>
            <a:ext cx="1905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56" name="Equation" r:id="rId11" imgW="190500" imgH="190500" progId="Equation.DSMT4">
                    <p:embed/>
                  </p:oleObj>
                </mc:Choice>
                <mc:Fallback>
                  <p:oleObj name="Equation" r:id="rId11" imgW="1905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63144" y="5480050"/>
                          <a:ext cx="1905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0" y="4520512"/>
            <a:ext cx="2385185" cy="21246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9" y="4522510"/>
            <a:ext cx="2913131" cy="2107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2688" y="3912849"/>
            <a:ext cx="710790" cy="268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4414" y="2707942"/>
            <a:ext cx="246805" cy="318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52669" y="4320239"/>
            <a:ext cx="139700" cy="29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28867" y="3214902"/>
            <a:ext cx="241300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8863" y="2844934"/>
            <a:ext cx="246805" cy="318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12957" y="3655104"/>
            <a:ext cx="127000" cy="22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76457" y="4270056"/>
            <a:ext cx="127000" cy="228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6877" y="3845327"/>
            <a:ext cx="883172" cy="3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6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77" y="5758040"/>
            <a:ext cx="4762500" cy="71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5538"/>
            <a:ext cx="9144000" cy="696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80" y="1068053"/>
            <a:ext cx="2178895" cy="4689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01" y="904992"/>
            <a:ext cx="6843252" cy="4504926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rot="16200000" flipV="1">
            <a:off x="2865478" y="4774188"/>
            <a:ext cx="1495756" cy="471947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6200000" flipV="1">
            <a:off x="2509609" y="4823038"/>
            <a:ext cx="1197231" cy="7502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6200000" flipV="1">
            <a:off x="1037041" y="3884434"/>
            <a:ext cx="3554370" cy="26819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6654303" y="4184254"/>
            <a:ext cx="1881682" cy="1615872"/>
          </a:xfrm>
          <a:prstGeom prst="curvedConnector3">
            <a:avLst>
              <a:gd name="adj1" fmla="val -16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5800955" y="3682259"/>
            <a:ext cx="3029591" cy="1003990"/>
          </a:xfrm>
          <a:prstGeom prst="curvedConnector3">
            <a:avLst>
              <a:gd name="adj1" fmla="val 9965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5698661" y="4005491"/>
            <a:ext cx="1911281" cy="1759595"/>
          </a:xfrm>
          <a:prstGeom prst="curvedConnector3">
            <a:avLst>
              <a:gd name="adj1" fmla="val 755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377" y="5795715"/>
            <a:ext cx="48641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CIS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82" y="942975"/>
            <a:ext cx="3262653" cy="5915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67" y="1208778"/>
            <a:ext cx="3250885" cy="5272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2" y="1676400"/>
            <a:ext cx="551441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4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MP2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1587040"/>
            <a:ext cx="5470525" cy="103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0484"/>
            <a:ext cx="9144000" cy="30059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4158442"/>
            <a:ext cx="1885950" cy="4520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64" y="4167971"/>
            <a:ext cx="1885950" cy="452052"/>
          </a:xfrm>
          <a:prstGeom prst="rect">
            <a:avLst/>
          </a:prstGeom>
        </p:spPr>
      </p:pic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133144" y="1175250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  <a:latin typeface="Arial" charset="0"/>
                <a:cs typeface="ＭＳ Ｐゴシック" charset="0"/>
              </a:rPr>
              <a:t>Partitioning </a:t>
            </a:r>
            <a:r>
              <a:rPr lang="en-US" altLang="ja-JP">
                <a:solidFill>
                  <a:srgbClr val="FF6600"/>
                </a:solidFill>
                <a:latin typeface="Arial" charset="0"/>
                <a:cs typeface="ＭＳ Ｐゴシック" charset="0"/>
              </a:rPr>
              <a:t>of Hamiltonian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137" y="4276518"/>
            <a:ext cx="355600" cy="2159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766" y="4286047"/>
            <a:ext cx="355600" cy="2159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" y="195743"/>
            <a:ext cx="2022855" cy="1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88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Chemists’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1494935"/>
            <a:ext cx="3647960" cy="325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1494935"/>
            <a:ext cx="4543426" cy="3281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68601"/>
            <a:ext cx="8186738" cy="8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50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Chemists’ 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95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Label      with a hole (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, j, k</a:t>
            </a:r>
            <a:r>
              <a:rPr lang="en-US" dirty="0"/>
              <a:t>) index and     with a particle (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a, b, c</a:t>
            </a:r>
            <a:r>
              <a:rPr lang="en-US" dirty="0"/>
              <a:t>) index.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Associate                  vertex with ⟨out| f |in⟩.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Associate                  vertex with ⟨left-out, right-out||left-in, right-in⟩.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Associate           excitation vertex with       and         de-excitation vertex with                 .</a:t>
            </a:r>
            <a:br>
              <a:rPr lang="en-US" dirty="0"/>
            </a:br>
            <a:endParaRPr lang="en-US" dirty="0"/>
          </a:p>
          <a:p>
            <a:r>
              <a:rPr lang="en-US" dirty="0"/>
              <a:t>Sum over all internal line indexes.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Associate a factor of 1/2 for each pair of equivalent lines.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Associate 1/</a:t>
            </a:r>
            <a:r>
              <a:rPr lang="en-US" i="1" dirty="0"/>
              <a:t>n</a:t>
            </a:r>
            <a:r>
              <a:rPr lang="en-US" dirty="0"/>
              <a:t>! for </a:t>
            </a:r>
            <a:r>
              <a:rPr lang="en-US" i="1" dirty="0"/>
              <a:t>n</a:t>
            </a:r>
            <a:r>
              <a:rPr lang="en-US" dirty="0"/>
              <a:t> equivalent vertexes.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Multiply (–1)</a:t>
            </a:r>
            <a:r>
              <a:rPr lang="en-US" i="1" baseline="30000" dirty="0" err="1"/>
              <a:t>h</a:t>
            </a:r>
            <a:r>
              <a:rPr lang="en-US" baseline="30000" dirty="0" err="1"/>
              <a:t>+</a:t>
            </a:r>
            <a:r>
              <a:rPr lang="en-US" i="1" baseline="30000" dirty="0" err="1"/>
              <a:t>l</a:t>
            </a:r>
            <a:r>
              <a:rPr lang="en-US" dirty="0"/>
              <a:t> where </a:t>
            </a:r>
            <a:r>
              <a:rPr lang="en-US" i="1" dirty="0"/>
              <a:t>h</a:t>
            </a:r>
            <a:r>
              <a:rPr lang="en-US" dirty="0"/>
              <a:t> is the number of hole lines and </a:t>
            </a:r>
            <a:r>
              <a:rPr lang="en-US" i="1" dirty="0"/>
              <a:t>l</a:t>
            </a:r>
            <a:r>
              <a:rPr lang="en-US" dirty="0"/>
              <a:t> is the number of loops.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258" y="3270775"/>
            <a:ext cx="3683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70" y="1867390"/>
            <a:ext cx="1215022" cy="846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21" y="2429076"/>
            <a:ext cx="1192275" cy="798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0" y="1161330"/>
            <a:ext cx="388555" cy="102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51" y="1267465"/>
            <a:ext cx="353901" cy="906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24" y="3143864"/>
            <a:ext cx="512057" cy="676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1678" y="3062747"/>
            <a:ext cx="512057" cy="676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622" y="3506863"/>
            <a:ext cx="482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4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8" y="1417638"/>
            <a:ext cx="5641975" cy="4688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Physicists’ interpretation #1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244" y="2945560"/>
            <a:ext cx="2900363" cy="1632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426" y="5408612"/>
            <a:ext cx="10160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426" y="1693980"/>
            <a:ext cx="1028700" cy="26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206084" y="3515194"/>
            <a:ext cx="2667000" cy="368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581674" y="3577899"/>
            <a:ext cx="2679700" cy="368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857482" y="3571549"/>
            <a:ext cx="2692400" cy="368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87134"/>
            <a:ext cx="9144000" cy="6708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9" name="TextBox 18"/>
          <p:cNvSpPr txBox="1"/>
          <p:nvPr/>
        </p:nvSpPr>
        <p:spPr>
          <a:xfrm>
            <a:off x="5723734" y="5788961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Almlöf’s</a:t>
            </a:r>
            <a:r>
              <a:rPr lang="en-US" dirty="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 Laplace-transform MP2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145" y="1334841"/>
            <a:ext cx="3721100" cy="317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195" y="5696464"/>
            <a:ext cx="889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6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8" y="1417638"/>
            <a:ext cx="5641975" cy="4688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Physicists’ interpretation #2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45" y="1334841"/>
            <a:ext cx="3721100" cy="317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195" y="5696464"/>
            <a:ext cx="889000" cy="31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96" y="2885749"/>
            <a:ext cx="2425700" cy="200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319268" y="3384101"/>
            <a:ext cx="1511300" cy="67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433095" y="3384101"/>
            <a:ext cx="1600200" cy="673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74272" y="3400099"/>
            <a:ext cx="2832100" cy="72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073717"/>
            <a:ext cx="8229600" cy="7842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48954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QFT, Green’s function, diagrams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4903"/>
            <a:ext cx="4572000" cy="462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131" y="5987401"/>
            <a:ext cx="4250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F. Dyson, “George Green and physics”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Physics World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(1993)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6" y="4353046"/>
            <a:ext cx="2400985" cy="1634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919" y="1582215"/>
            <a:ext cx="3427881" cy="2525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1158" y="5987401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Freeman Dyson</a:t>
            </a:r>
          </a:p>
        </p:txBody>
      </p:sp>
    </p:spTree>
    <p:extLst>
      <p:ext uri="{BB962C8B-B14F-4D97-AF65-F5344CB8AC3E}">
        <p14:creationId xmlns:p14="http://schemas.microsoft.com/office/powerpoint/2010/main" val="165465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004" name="Picture 20" descr="benzeneden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7432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cs typeface="ＭＳ Ｐゴシック" charset="0"/>
              </a:rPr>
              <a:t>Nuclear-electron singularities</a:t>
            </a:r>
            <a:endParaRPr lang="en-US" dirty="0">
              <a:cs typeface="Arial" charset="0"/>
            </a:endParaRPr>
          </a:p>
        </p:txBody>
      </p:sp>
      <p:graphicFrame>
        <p:nvGraphicFramePr>
          <p:cNvPr id="554005" name="Object 21"/>
          <p:cNvGraphicFramePr>
            <a:graphicFrameLocks noChangeAspect="1"/>
          </p:cNvGraphicFramePr>
          <p:nvPr/>
        </p:nvGraphicFramePr>
        <p:xfrm>
          <a:off x="4638675" y="2362200"/>
          <a:ext cx="275431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63" name="Equation" r:id="rId5" imgW="1155600" imgH="342720" progId="Equation.3">
                  <p:embed/>
                </p:oleObj>
              </mc:Choice>
              <mc:Fallback>
                <p:oleObj name="Equation" r:id="rId5" imgW="11556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2362200"/>
                        <a:ext cx="2754313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4006" name="Oval 22"/>
          <p:cNvSpPr>
            <a:spLocks noChangeArrowheads="1"/>
          </p:cNvSpPr>
          <p:nvPr/>
        </p:nvSpPr>
        <p:spPr bwMode="auto">
          <a:xfrm>
            <a:off x="6540500" y="2286000"/>
            <a:ext cx="838200" cy="762000"/>
          </a:xfrm>
          <a:prstGeom prst="ellipse">
            <a:avLst/>
          </a:prstGeom>
          <a:solidFill>
            <a:srgbClr val="CC99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7" name="Text Box 23"/>
          <p:cNvSpPr txBox="1">
            <a:spLocks noChangeArrowheads="1"/>
          </p:cNvSpPr>
          <p:nvPr/>
        </p:nvSpPr>
        <p:spPr bwMode="auto">
          <a:xfrm>
            <a:off x="6083300" y="3048000"/>
            <a:ext cx="176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CC3399"/>
                </a:solidFill>
                <a:latin typeface="Arial" charset="0"/>
                <a:cs typeface="ＭＳ Ｐゴシック" charset="0"/>
              </a:rPr>
              <a:t>Basis function</a:t>
            </a:r>
            <a:endParaRPr lang="en-US" sz="2000">
              <a:solidFill>
                <a:srgbClr val="CC3399"/>
              </a:solidFill>
              <a:latin typeface="Arial" charset="0"/>
            </a:endParaRPr>
          </a:p>
        </p:txBody>
      </p:sp>
      <p:graphicFrame>
        <p:nvGraphicFramePr>
          <p:cNvPr id="554066" name="Group 82"/>
          <p:cNvGraphicFramePr>
            <a:graphicFrameLocks noGrp="1"/>
          </p:cNvGraphicFramePr>
          <p:nvPr/>
        </p:nvGraphicFramePr>
        <p:xfrm>
          <a:off x="609600" y="4267200"/>
          <a:ext cx="3886200" cy="2189164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AO basis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altLang="ja-JP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 HF energy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aug-cc-pVDZ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–76.0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39804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aug-cc-pVTZ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–76.0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8816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aug-cc-pVQZ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–76.06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aug-cc-pV5Z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–76.065</a:t>
                      </a: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54063" name="Group 79"/>
          <p:cNvGraphicFramePr>
            <a:graphicFrameLocks noGrp="1"/>
          </p:cNvGraphicFramePr>
          <p:nvPr/>
        </p:nvGraphicFramePr>
        <p:xfrm>
          <a:off x="4648200" y="4267200"/>
          <a:ext cx="3962400" cy="2184402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AO basis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 MP2 energy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aug-cc-pVDZ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65 %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aug-cc-pVTZ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85 %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aug-cc-pVQZ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93 %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aug-cc-pV5Z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96 %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4057" name="Text Box 73"/>
          <p:cNvSpPr txBox="1"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  <a:latin typeface="Arial" charset="0"/>
                <a:cs typeface="ＭＳ Ｐゴシック" charset="0"/>
              </a:rPr>
              <a:t>Benzene electron density</a:t>
            </a:r>
            <a:endParaRPr lang="en-US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55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mathematics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0699"/>
            <a:ext cx="9144000" cy="1307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58" y="1703557"/>
            <a:ext cx="6356555" cy="14380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454765" y="2217512"/>
            <a:ext cx="368709" cy="432128"/>
            <a:chOff x="5520811" y="4183288"/>
            <a:chExt cx="368709" cy="432128"/>
          </a:xfrm>
        </p:grpSpPr>
        <p:sp>
          <p:nvSpPr>
            <p:cNvPr id="7" name="Block Arc 6"/>
            <p:cNvSpPr/>
            <p:nvPr/>
          </p:nvSpPr>
          <p:spPr>
            <a:xfrm rot="10800000">
              <a:off x="5520811" y="4183288"/>
              <a:ext cx="368709" cy="368710"/>
            </a:xfrm>
            <a:prstGeom prst="blockArc">
              <a:avLst>
                <a:gd name="adj1" fmla="val 10800000"/>
                <a:gd name="adj2" fmla="val 0"/>
                <a:gd name="adj3" fmla="val 5000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60922" y="4451063"/>
              <a:ext cx="91440" cy="9144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659446" y="4524271"/>
              <a:ext cx="91440" cy="908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962405" y="2217512"/>
            <a:ext cx="374978" cy="432128"/>
            <a:chOff x="2428566" y="4462412"/>
            <a:chExt cx="374978" cy="432128"/>
          </a:xfrm>
        </p:grpSpPr>
        <p:grpSp>
          <p:nvGrpSpPr>
            <p:cNvPr id="20" name="Group 19"/>
            <p:cNvGrpSpPr/>
            <p:nvPr/>
          </p:nvGrpSpPr>
          <p:grpSpPr>
            <a:xfrm>
              <a:off x="2428566" y="4462412"/>
              <a:ext cx="368709" cy="432128"/>
              <a:chOff x="5520811" y="4183288"/>
              <a:chExt cx="368709" cy="432128"/>
            </a:xfrm>
          </p:grpSpPr>
          <p:sp>
            <p:nvSpPr>
              <p:cNvPr id="21" name="Block Arc 20"/>
              <p:cNvSpPr/>
              <p:nvPr/>
            </p:nvSpPr>
            <p:spPr>
              <a:xfrm rot="10800000">
                <a:off x="5520811" y="4183288"/>
                <a:ext cx="368709" cy="368710"/>
              </a:xfrm>
              <a:prstGeom prst="blockArc">
                <a:avLst>
                  <a:gd name="adj1" fmla="val 10800000"/>
                  <a:gd name="adj2" fmla="val 0"/>
                  <a:gd name="adj3" fmla="val 5000"/>
                </a:avLst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660922" y="4451063"/>
                <a:ext cx="91440" cy="9144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5659446" y="4524271"/>
                <a:ext cx="91440" cy="9085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>
              <a:stCxn id="21" idx="1"/>
            </p:cNvCxnSpPr>
            <p:nvPr/>
          </p:nvCxnSpPr>
          <p:spPr>
            <a:xfrm>
              <a:off x="2437784" y="4646767"/>
              <a:ext cx="3657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382" y="3618135"/>
            <a:ext cx="5149235" cy="12908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21547" y="131113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Fourier transform: </a:t>
            </a:r>
            <a:r>
              <a:rPr lang="en-US" dirty="0" err="1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freq</a:t>
            </a:r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 to time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53607" y="321449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Fourier transform: time to </a:t>
            </a:r>
            <a:r>
              <a:rPr lang="en-US" dirty="0" err="1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freq</a:t>
            </a:r>
            <a:endParaRPr lang="en-US" dirty="0">
              <a:solidFill>
                <a:srgbClr val="FF65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3006" y="518136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Laplace transform: </a:t>
            </a:r>
            <a:r>
              <a:rPr lang="en-US" dirty="0" err="1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imag</a:t>
            </a:r>
            <a:r>
              <a:rPr lang="en-US" dirty="0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 time to </a:t>
            </a:r>
            <a:r>
              <a:rPr lang="en-US" dirty="0" err="1">
                <a:solidFill>
                  <a:srgbClr val="FF6500"/>
                </a:solidFill>
                <a:latin typeface="Arial" charset="0"/>
                <a:ea typeface="Arial" charset="0"/>
                <a:cs typeface="Arial" charset="0"/>
              </a:rPr>
              <a:t>freq</a:t>
            </a:r>
            <a:endParaRPr lang="en-US" dirty="0">
              <a:solidFill>
                <a:srgbClr val="FF65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0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03" y="4553840"/>
            <a:ext cx="3911600" cy="86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03" y="3306882"/>
            <a:ext cx="3416300" cy="863600"/>
          </a:xfrm>
          <a:prstGeom prst="rect">
            <a:avLst/>
          </a:prstGeom>
        </p:spPr>
      </p:pic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cs typeface="ＭＳ Ｐゴシック" charset="0"/>
              </a:rPr>
              <a:t>Electron-electron singularities</a:t>
            </a:r>
            <a:endParaRPr lang="en-US" dirty="0"/>
          </a:p>
        </p:txBody>
      </p:sp>
      <p:sp>
        <p:nvSpPr>
          <p:cNvPr id="683044" name="Text Box 36"/>
          <p:cNvSpPr txBox="1">
            <a:spLocks noChangeArrowheads="1"/>
          </p:cNvSpPr>
          <p:nvPr/>
        </p:nvSpPr>
        <p:spPr bwMode="auto">
          <a:xfrm>
            <a:off x="1701977" y="4158967"/>
            <a:ext cx="36471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6600"/>
                </a:solidFill>
                <a:latin typeface="Arial" charset="0"/>
                <a:cs typeface="ＭＳ Ｐゴシック" charset="0"/>
              </a:rPr>
              <a:t>Explicitly correlated (R12) </a:t>
            </a:r>
            <a:r>
              <a:rPr lang="en-US" altLang="ja-JP" dirty="0">
                <a:solidFill>
                  <a:srgbClr val="FF6600"/>
                </a:solidFill>
                <a:latin typeface="Arial" charset="0"/>
                <a:cs typeface="ＭＳ Ｐゴシック" charset="0"/>
              </a:rPr>
              <a:t>method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683048" name="Oval 40"/>
          <p:cNvSpPr>
            <a:spLocks noChangeArrowheads="1"/>
          </p:cNvSpPr>
          <p:nvPr/>
        </p:nvSpPr>
        <p:spPr bwMode="auto">
          <a:xfrm>
            <a:off x="4195392" y="3508578"/>
            <a:ext cx="533400" cy="533400"/>
          </a:xfrm>
          <a:prstGeom prst="ellipse">
            <a:avLst/>
          </a:prstGeom>
          <a:solidFill>
            <a:srgbClr val="99CC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49" name="Line 41"/>
          <p:cNvSpPr>
            <a:spLocks noChangeShapeType="1"/>
          </p:cNvSpPr>
          <p:nvPr/>
        </p:nvSpPr>
        <p:spPr bwMode="auto">
          <a:xfrm flipV="1">
            <a:off x="4653019" y="2258798"/>
            <a:ext cx="2579054" cy="1405323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52" name="Text Box 44"/>
          <p:cNvSpPr txBox="1">
            <a:spLocks noChangeArrowheads="1"/>
          </p:cNvSpPr>
          <p:nvPr/>
        </p:nvSpPr>
        <p:spPr bwMode="auto">
          <a:xfrm>
            <a:off x="170840" y="6020750"/>
            <a:ext cx="879810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Cf.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Hylleraas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Kutzelnigg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Noga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Klopper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Szalewicz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Jeziorski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Monkhorst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Taylor, Werner,   </a:t>
            </a:r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Ten-no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Valeev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Manby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Tew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Kohn,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Helgaker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Shiozaki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1600" i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et al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.; also the </a:t>
            </a:r>
            <a:r>
              <a:rPr lang="en-US" altLang="ja-JP" sz="16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Jastrow</a:t>
            </a:r>
            <a:r>
              <a:rPr lang="en-US" altLang="ja-JP" sz="16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 factor in QMC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0" name="Oval 40"/>
          <p:cNvSpPr>
            <a:spLocks noChangeArrowheads="1"/>
          </p:cNvSpPr>
          <p:nvPr/>
        </p:nvSpPr>
        <p:spPr bwMode="auto">
          <a:xfrm>
            <a:off x="4540265" y="4717484"/>
            <a:ext cx="533400" cy="533400"/>
          </a:xfrm>
          <a:prstGeom prst="ellipse">
            <a:avLst/>
          </a:prstGeom>
          <a:solidFill>
            <a:srgbClr val="99CC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2" descr="R12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908" y="3443156"/>
            <a:ext cx="2339975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086043" y="3214556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7F7F7F"/>
                </a:solidFill>
                <a:latin typeface="Arial" charset="0"/>
                <a:cs typeface="ＭＳ Ｐゴシック" charset="0"/>
              </a:rPr>
              <a:t>Ne</a:t>
            </a:r>
            <a:endParaRPr lang="en-US" dirty="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21" name="Line 41"/>
          <p:cNvSpPr>
            <a:spLocks noChangeShapeType="1"/>
          </p:cNvSpPr>
          <p:nvPr/>
        </p:nvSpPr>
        <p:spPr bwMode="auto">
          <a:xfrm flipV="1">
            <a:off x="5010848" y="2307356"/>
            <a:ext cx="2323174" cy="2578783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51" name="Text Box 43"/>
          <p:cNvSpPr txBox="1">
            <a:spLocks noChangeArrowheads="1"/>
          </p:cNvSpPr>
          <p:nvPr/>
        </p:nvSpPr>
        <p:spPr bwMode="auto">
          <a:xfrm>
            <a:off x="3048000" y="27432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Arial" charset="0"/>
                <a:cs typeface="ＭＳ Ｐゴシック" charset="0"/>
              </a:rPr>
              <a:t>Cancel the singular Coulomb operator</a:t>
            </a:r>
            <a:endParaRPr lang="en-US" sz="24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044" y="1354447"/>
            <a:ext cx="5981700" cy="965200"/>
          </a:xfrm>
          <a:prstGeom prst="rect">
            <a:avLst/>
          </a:prstGeom>
        </p:spPr>
      </p:pic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1701977" y="5442981"/>
            <a:ext cx="3621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  <a:latin typeface="Arial" charset="0"/>
                <a:cs typeface="ＭＳ Ｐゴシック" charset="0"/>
              </a:rPr>
              <a:t>Explicitly correlated (F12) method</a:t>
            </a:r>
            <a:endParaRPr lang="en-US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5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cs typeface="ＭＳ Ｐゴシック" charset="0"/>
              </a:rPr>
              <a:t>Many-body problems trivia</a:t>
            </a:r>
            <a:endParaRPr lang="en-US"/>
          </a:p>
        </p:txBody>
      </p:sp>
      <p:graphicFrame>
        <p:nvGraphicFramePr>
          <p:cNvPr id="787459" name="Group 3"/>
          <p:cNvGraphicFramePr>
            <a:graphicFrameLocks noGrp="1"/>
          </p:cNvGraphicFramePr>
          <p:nvPr/>
        </p:nvGraphicFramePr>
        <p:xfrm>
          <a:off x="533400" y="2800350"/>
          <a:ext cx="1905000" cy="3525839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Classical mechanics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87473" name="Group 17"/>
          <p:cNvGraphicFramePr>
            <a:graphicFrameLocks noGrp="1"/>
          </p:cNvGraphicFramePr>
          <p:nvPr/>
        </p:nvGraphicFramePr>
        <p:xfrm>
          <a:off x="2438400" y="2800350"/>
          <a:ext cx="1905000" cy="3525839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Quantum mechanics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87487" name="Group 31"/>
          <p:cNvGraphicFramePr>
            <a:graphicFrameLocks noGrp="1"/>
          </p:cNvGraphicFramePr>
          <p:nvPr/>
        </p:nvGraphicFramePr>
        <p:xfrm>
          <a:off x="6248400" y="2800350"/>
          <a:ext cx="2286000" cy="3525839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Quantum electrodynamics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87501" name="Group 45"/>
          <p:cNvGraphicFramePr>
            <a:graphicFrameLocks noGrp="1"/>
          </p:cNvGraphicFramePr>
          <p:nvPr/>
        </p:nvGraphicFramePr>
        <p:xfrm>
          <a:off x="4343400" y="2800350"/>
          <a:ext cx="1905000" cy="3525839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   </a:t>
                      </a:r>
                      <a:r>
                        <a:rPr kumimoji="0" lang="en-US" altLang="ja-JP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Life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3-body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7515" name="Text Box 59"/>
          <p:cNvSpPr txBox="1">
            <a:spLocks noChangeArrowheads="1"/>
          </p:cNvSpPr>
          <p:nvPr/>
        </p:nvSpPr>
        <p:spPr bwMode="auto">
          <a:xfrm>
            <a:off x="914400" y="1676400"/>
            <a:ext cx="731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800" dirty="0">
                <a:solidFill>
                  <a:srgbClr val="7F7F7F"/>
                </a:solidFill>
                <a:latin typeface="Arial" charset="0"/>
                <a:cs typeface="ＭＳ Ｐゴシック" charset="0"/>
              </a:rPr>
              <a:t>How </a:t>
            </a:r>
            <a:r>
              <a:rPr lang="en-US" altLang="ja-JP" sz="2800" u="sng" dirty="0">
                <a:latin typeface="Arial" charset="0"/>
                <a:cs typeface="ＭＳ Ｐゴシック" charset="0"/>
              </a:rPr>
              <a:t>many interacting</a:t>
            </a:r>
            <a:r>
              <a:rPr lang="en-US" altLang="ja-JP" sz="2800" dirty="0">
                <a:latin typeface="Arial" charset="0"/>
                <a:cs typeface="ＭＳ Ｐゴシック" charset="0"/>
              </a:rPr>
              <a:t> </a:t>
            </a:r>
            <a:r>
              <a:rPr lang="en-US" altLang="ja-JP" sz="2800" dirty="0">
                <a:solidFill>
                  <a:srgbClr val="7F7F7F"/>
                </a:solidFill>
                <a:latin typeface="Arial" charset="0"/>
                <a:cs typeface="ＭＳ Ｐゴシック" charset="0"/>
              </a:rPr>
              <a:t>bodies do we need to have a many-body problem?</a:t>
            </a:r>
            <a:endParaRPr lang="en-US" sz="2800" dirty="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787516" name="Text Box 60"/>
          <p:cNvSpPr txBox="1">
            <a:spLocks noChangeArrowheads="1"/>
          </p:cNvSpPr>
          <p:nvPr/>
        </p:nvSpPr>
        <p:spPr bwMode="auto">
          <a:xfrm>
            <a:off x="228600" y="6400800"/>
            <a:ext cx="862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R. D.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Mattuck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 “A Guide to Feynman Diagrams in the Many-Body Problems”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87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8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cs typeface="ＭＳ Ｐゴシック" charset="0"/>
              </a:rPr>
              <a:t>Rigorous many-body methods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1" y="1251354"/>
            <a:ext cx="4263334" cy="3124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3" y="3792726"/>
            <a:ext cx="4437074" cy="3119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70" y="1440058"/>
            <a:ext cx="4668130" cy="3558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13" y="4858200"/>
            <a:ext cx="2356311" cy="1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1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4" y="1528764"/>
            <a:ext cx="5301529" cy="4040976"/>
          </a:xfrm>
          <a:prstGeom prst="rect">
            <a:avLst/>
          </a:prstGeom>
        </p:spPr>
      </p:pic>
      <p:sp>
        <p:nvSpPr>
          <p:cNvPr id="652291" name="AutoShape 3"/>
          <p:cNvSpPr>
            <a:spLocks noChangeArrowheads="1"/>
          </p:cNvSpPr>
          <p:nvPr/>
        </p:nvSpPr>
        <p:spPr bwMode="auto">
          <a:xfrm>
            <a:off x="5127625" y="1685925"/>
            <a:ext cx="3352800" cy="2514600"/>
          </a:xfrm>
          <a:prstGeom prst="wedgeRoundRectCallout">
            <a:avLst>
              <a:gd name="adj1" fmla="val -81204"/>
              <a:gd name="adj2" fmla="val 16667"/>
              <a:gd name="adj3" fmla="val 16667"/>
            </a:avLst>
          </a:prstGeom>
          <a:solidFill>
            <a:srgbClr val="99CCFF">
              <a:alpha val="50000"/>
            </a:srgbClr>
          </a:solidFill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CCSDT</a:t>
            </a:r>
          </a:p>
        </p:txBody>
      </p:sp>
      <p:graphicFrame>
        <p:nvGraphicFramePr>
          <p:cNvPr id="6522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572533"/>
              </p:ext>
            </p:extLst>
          </p:nvPr>
        </p:nvGraphicFramePr>
        <p:xfrm>
          <a:off x="5356225" y="2162175"/>
          <a:ext cx="29845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69" name="Equation" r:id="rId5" imgW="1917360" imgH="1231560" progId="Equation.3">
                  <p:embed/>
                </p:oleObj>
              </mc:Choice>
              <mc:Fallback>
                <p:oleObj name="Equation" r:id="rId5" imgW="1917360" imgH="12315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225" y="2162175"/>
                        <a:ext cx="29845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2295" name="Text Box 7"/>
          <p:cNvSpPr txBox="1">
            <a:spLocks noChangeArrowheads="1"/>
          </p:cNvSpPr>
          <p:nvPr/>
        </p:nvSpPr>
        <p:spPr bwMode="auto">
          <a:xfrm>
            <a:off x="6318250" y="1740694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1303DF"/>
                </a:solidFill>
                <a:latin typeface="Arial" charset="0"/>
              </a:rPr>
              <a:t>CCSDT</a:t>
            </a:r>
          </a:p>
        </p:txBody>
      </p:sp>
    </p:spTree>
    <p:extLst>
      <p:ext uri="{BB962C8B-B14F-4D97-AF65-F5344CB8AC3E}">
        <p14:creationId xmlns:p14="http://schemas.microsoft.com/office/powerpoint/2010/main" val="2346596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CCSDT: first equation</a:t>
            </a:r>
          </a:p>
        </p:txBody>
      </p:sp>
      <p:grpSp>
        <p:nvGrpSpPr>
          <p:cNvPr id="654340" name="Group 4"/>
          <p:cNvGrpSpPr>
            <a:grpSpLocks/>
          </p:cNvGrpSpPr>
          <p:nvPr/>
        </p:nvGrpSpPr>
        <p:grpSpPr bwMode="auto">
          <a:xfrm>
            <a:off x="5791200" y="4572000"/>
            <a:ext cx="3124200" cy="2057400"/>
            <a:chOff x="3648" y="2880"/>
            <a:chExt cx="1968" cy="1296"/>
          </a:xfrm>
        </p:grpSpPr>
        <p:sp>
          <p:nvSpPr>
            <p:cNvPr id="654341" name="Rectangle 5"/>
            <p:cNvSpPr>
              <a:spLocks noChangeArrowheads="1"/>
            </p:cNvSpPr>
            <p:nvPr/>
          </p:nvSpPr>
          <p:spPr bwMode="auto">
            <a:xfrm>
              <a:off x="3648" y="2880"/>
              <a:ext cx="1968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54342" name="Object 6"/>
            <p:cNvGraphicFramePr>
              <a:graphicFrameLocks noChangeAspect="1"/>
            </p:cNvGraphicFramePr>
            <p:nvPr/>
          </p:nvGraphicFramePr>
          <p:xfrm>
            <a:off x="3696" y="2928"/>
            <a:ext cx="1880" cy="1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17" name="Equation" r:id="rId4" imgW="1917360" imgH="1231560" progId="Equation.3">
                    <p:embed/>
                  </p:oleObj>
                </mc:Choice>
                <mc:Fallback>
                  <p:oleObj name="Equation" r:id="rId4" imgW="1917360" imgH="1231560" progId="Equation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928"/>
                          <a:ext cx="1880" cy="1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4343" name="Rectangle 7"/>
            <p:cNvSpPr>
              <a:spLocks noChangeArrowheads="1"/>
            </p:cNvSpPr>
            <p:nvPr/>
          </p:nvSpPr>
          <p:spPr bwMode="auto">
            <a:xfrm>
              <a:off x="3696" y="3216"/>
              <a:ext cx="1872" cy="91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5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5568950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516618"/>
      </p:ext>
    </p:extLst>
  </p:cSld>
  <p:clrMapOvr>
    <a:masterClrMapping/>
  </p:clrMapOvr>
</p:sld>
</file>

<file path=ppt/theme/theme1.xml><?xml version="1.0" encoding="utf-8"?>
<a:theme xmlns:a="http://schemas.openxmlformats.org/drawingml/2006/main" name="UIUC_hirata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UIUC_hirata.potx</Template>
  <TotalTime>12132</TotalTime>
  <Words>1056</Words>
  <Application>Microsoft Macintosh PowerPoint</Application>
  <PresentationFormat>On-screen Show (4:3)</PresentationFormat>
  <Paragraphs>198</Paragraphs>
  <Slides>40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Arial Hebrew</vt:lpstr>
      <vt:lpstr>Calibri</vt:lpstr>
      <vt:lpstr>Symbol</vt:lpstr>
      <vt:lpstr>Times New Roman</vt:lpstr>
      <vt:lpstr>Wingdings</vt:lpstr>
      <vt:lpstr>UIUC_hirata</vt:lpstr>
      <vt:lpstr>Equation</vt:lpstr>
      <vt:lpstr>Photo Editor Photo</vt:lpstr>
      <vt:lpstr>Quantum field theory in chemistry</vt:lpstr>
      <vt:lpstr>Quantum field theory</vt:lpstr>
      <vt:lpstr>Schrödinger equation for benzene</vt:lpstr>
      <vt:lpstr>Nuclear-electron singularities</vt:lpstr>
      <vt:lpstr>Electron-electron singularities</vt:lpstr>
      <vt:lpstr>Many-body problems trivia</vt:lpstr>
      <vt:lpstr>Rigorous many-body methods</vt:lpstr>
      <vt:lpstr>CCSDT</vt:lpstr>
      <vt:lpstr>CCSDT: first equation</vt:lpstr>
      <vt:lpstr>CCSDT: second equation</vt:lpstr>
      <vt:lpstr>CCSDT: third equation</vt:lpstr>
      <vt:lpstr>CCSDT: fourth equation</vt:lpstr>
      <vt:lpstr>Automated symbolic algebra</vt:lpstr>
      <vt:lpstr>CCSDTQ-F12  Shiozaki, Kamiya, Hirata, and Valeev, Phys. Chem. Chem. Phys. (2008), J. Chem. Phys. (2008), J. Chem. Phys. (2009).</vt:lpstr>
      <vt:lpstr>Quantum field theory</vt:lpstr>
      <vt:lpstr>1. First-quantized basis functions</vt:lpstr>
      <vt:lpstr>First-quantized Hamiltonians</vt:lpstr>
      <vt:lpstr>Slater-Condon rules</vt:lpstr>
      <vt:lpstr>Born-Huang rules</vt:lpstr>
      <vt:lpstr>Case study: CIS</vt:lpstr>
      <vt:lpstr>2. Second-quantized basis functions</vt:lpstr>
      <vt:lpstr>Second-quantized Hamiltonians</vt:lpstr>
      <vt:lpstr>First versus second quantization</vt:lpstr>
      <vt:lpstr>Case study: CIS</vt:lpstr>
      <vt:lpstr>Second quantization</vt:lpstr>
      <vt:lpstr>3. Normal ordering &amp; Wick’s theorem</vt:lpstr>
      <vt:lpstr>Normal ordering &amp; Wick’s theorem</vt:lpstr>
      <vt:lpstr>Normal ordering &amp; Wick’s theorem</vt:lpstr>
      <vt:lpstr>Case study: CIS</vt:lpstr>
      <vt:lpstr>Case study: CIS</vt:lpstr>
      <vt:lpstr>4. Feynman-Goldstone diagrams</vt:lpstr>
      <vt:lpstr>Case study: CIS</vt:lpstr>
      <vt:lpstr>Case study: CIS</vt:lpstr>
      <vt:lpstr>Case study: MP2</vt:lpstr>
      <vt:lpstr>Chemists’ interpretation</vt:lpstr>
      <vt:lpstr>Chemists’ interpretation</vt:lpstr>
      <vt:lpstr>Physicists’ interpretation #1</vt:lpstr>
      <vt:lpstr>Physicists’ interpretation #2</vt:lpstr>
      <vt:lpstr>QFT, Green’s function, diagrams</vt:lpstr>
      <vt:lpstr>Some mathematics</vt:lpstr>
    </vt:vector>
  </TitlesOfParts>
  <Company>University of Illinois at Urbana-Champaign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 Hirata</dc:creator>
  <cp:lastModifiedBy>Hirata, So</cp:lastModifiedBy>
  <cp:revision>602</cp:revision>
  <dcterms:created xsi:type="dcterms:W3CDTF">2011-03-15T23:16:41Z</dcterms:created>
  <dcterms:modified xsi:type="dcterms:W3CDTF">2021-02-02T17:01:34Z</dcterms:modified>
</cp:coreProperties>
</file>