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notesSlides/notesSlide3.xml" ContentType="application/vnd.openxmlformats-officedocument.presentationml.notesSlide+xml"/>
  <Override PartName="/ppt/charts/chart2.xml" ContentType="application/vnd.openxmlformats-officedocument.drawingml.chart+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6.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10.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11.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2.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notesSlides/notesSlide13.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14.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notesSlides/notesSlide15.xml" ContentType="application/vnd.openxmlformats-officedocument.presentationml.notesSlide+xml"/>
  <Override PartName="/ppt/embeddings/oleObject23.bin" ContentType="application/vnd.openxmlformats-officedocument.oleObject"/>
  <Override PartName="/ppt/charts/chart3.xml" ContentType="application/vnd.openxmlformats-officedocument.drawingml.chart+xml"/>
  <Override PartName="/ppt/notesSlides/notesSlide16.xml" ContentType="application/vnd.openxmlformats-officedocument.presentationml.notesSlide+xml"/>
  <Override PartName="/ppt/embeddings/oleObject24.bin" ContentType="application/vnd.openxmlformats-officedocument.oleObject"/>
  <Override PartName="/ppt/charts/chart4.xml" ContentType="application/vnd.openxmlformats-officedocument.drawingml.chart+xml"/>
  <Override PartName="/ppt/notesSlides/notesSlide17.xml" ContentType="application/vnd.openxmlformats-officedocument.presentationml.notesSlide+xml"/>
  <Override PartName="/ppt/embeddings/oleObject25.bin" ContentType="application/vnd.openxmlformats-officedocument.oleObject"/>
  <Override PartName="/ppt/notesSlides/notesSlide18.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19.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notesSlides/notesSlide20.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notesSlides/notesSlide21.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notesSlides/notesSlide22.xml" ContentType="application/vnd.openxmlformats-officedocument.presentationml.notesSlide+xml"/>
  <Override PartName="/ppt/embeddings/oleObject4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handoutMasterIdLst>
    <p:handoutMasterId r:id="rId27"/>
  </p:handoutMasterIdLst>
  <p:sldIdLst>
    <p:sldId id="321" r:id="rId2"/>
    <p:sldId id="324" r:id="rId3"/>
    <p:sldId id="325" r:id="rId4"/>
    <p:sldId id="263" r:id="rId5"/>
    <p:sldId id="264" r:id="rId6"/>
    <p:sldId id="265" r:id="rId7"/>
    <p:sldId id="296" r:id="rId8"/>
    <p:sldId id="322" r:id="rId9"/>
    <p:sldId id="266" r:id="rId10"/>
    <p:sldId id="267" r:id="rId11"/>
    <p:sldId id="268" r:id="rId12"/>
    <p:sldId id="269" r:id="rId13"/>
    <p:sldId id="270" r:id="rId14"/>
    <p:sldId id="271" r:id="rId15"/>
    <p:sldId id="272" r:id="rId16"/>
    <p:sldId id="273" r:id="rId17"/>
    <p:sldId id="274" r:id="rId18"/>
    <p:sldId id="275" r:id="rId19"/>
    <p:sldId id="279" r:id="rId20"/>
    <p:sldId id="323" r:id="rId21"/>
    <p:sldId id="277" r:id="rId22"/>
    <p:sldId id="276" r:id="rId23"/>
    <p:sldId id="280"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2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81531" autoAdjust="0"/>
  </p:normalViewPr>
  <p:slideViewPr>
    <p:cSldViewPr snapToGrid="0" snapToObjects="1">
      <p:cViewPr varScale="1">
        <p:scale>
          <a:sx n="104" d="100"/>
          <a:sy n="104" d="100"/>
        </p:scale>
        <p:origin x="-59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Series 1</c:v>
                </c:pt>
              </c:strCache>
            </c:strRef>
          </c:tx>
          <c:marker>
            <c:symbol val="none"/>
          </c:marker>
          <c:cat>
            <c:numRef>
              <c:f>Sheet1!$A$2:$A$41</c:f>
              <c:numCache>
                <c:formatCode>General</c:formatCode>
                <c:ptCount val="4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numCache>
            </c:numRef>
          </c:cat>
          <c:val>
            <c:numRef>
              <c:f>Sheet1!$B$2:$B$41</c:f>
              <c:numCache>
                <c:formatCode>General</c:formatCode>
                <c:ptCount val="40"/>
                <c:pt idx="0">
                  <c:v>5.166666666666667</c:v>
                </c:pt>
                <c:pt idx="1">
                  <c:v>5.571428571428571</c:v>
                </c:pt>
                <c:pt idx="2">
                  <c:v>6.124999999999988</c:v>
                </c:pt>
                <c:pt idx="3">
                  <c:v>6.777777777777778</c:v>
                </c:pt>
                <c:pt idx="4">
                  <c:v>7.5</c:v>
                </c:pt>
                <c:pt idx="5">
                  <c:v>8.272727272727276</c:v>
                </c:pt>
                <c:pt idx="6">
                  <c:v>9.083333333333333</c:v>
                </c:pt>
                <c:pt idx="7">
                  <c:v>9.923076923076923</c:v>
                </c:pt>
                <c:pt idx="8">
                  <c:v>10.7857142857143</c:v>
                </c:pt>
                <c:pt idx="9">
                  <c:v>11.66666666666667</c:v>
                </c:pt>
                <c:pt idx="10">
                  <c:v>12.5625</c:v>
                </c:pt>
                <c:pt idx="11">
                  <c:v>13.47058823529412</c:v>
                </c:pt>
                <c:pt idx="12">
                  <c:v>14.3888888888889</c:v>
                </c:pt>
                <c:pt idx="13">
                  <c:v>15.31578947368421</c:v>
                </c:pt>
                <c:pt idx="14">
                  <c:v>16.25</c:v>
                </c:pt>
                <c:pt idx="15">
                  <c:v>17.19047619047619</c:v>
                </c:pt>
                <c:pt idx="16">
                  <c:v>18.13636363636364</c:v>
                </c:pt>
                <c:pt idx="17">
                  <c:v>19.08695652173913</c:v>
                </c:pt>
                <c:pt idx="18">
                  <c:v>20.04166666666667</c:v>
                </c:pt>
                <c:pt idx="19">
                  <c:v>21.0</c:v>
                </c:pt>
                <c:pt idx="20">
                  <c:v>21.96153846153846</c:v>
                </c:pt>
                <c:pt idx="21">
                  <c:v>22.92592592592592</c:v>
                </c:pt>
                <c:pt idx="22">
                  <c:v>23.89285714285714</c:v>
                </c:pt>
                <c:pt idx="23">
                  <c:v>24.86206896551724</c:v>
                </c:pt>
                <c:pt idx="24">
                  <c:v>25.83333333333328</c:v>
                </c:pt>
                <c:pt idx="25">
                  <c:v>26.80645161290322</c:v>
                </c:pt>
                <c:pt idx="26">
                  <c:v>27.78125</c:v>
                </c:pt>
                <c:pt idx="27">
                  <c:v>28.75757575757576</c:v>
                </c:pt>
                <c:pt idx="28">
                  <c:v>29.73529411764706</c:v>
                </c:pt>
                <c:pt idx="29">
                  <c:v>30.71428571428571</c:v>
                </c:pt>
                <c:pt idx="30">
                  <c:v>31.69444444444444</c:v>
                </c:pt>
                <c:pt idx="31">
                  <c:v>32.67567567567568</c:v>
                </c:pt>
                <c:pt idx="32">
                  <c:v>33.65789473684201</c:v>
                </c:pt>
                <c:pt idx="33">
                  <c:v>34.64102564102564</c:v>
                </c:pt>
                <c:pt idx="34">
                  <c:v>35.625</c:v>
                </c:pt>
                <c:pt idx="35">
                  <c:v>36.60975609756097</c:v>
                </c:pt>
                <c:pt idx="36">
                  <c:v>37.5952380952381</c:v>
                </c:pt>
                <c:pt idx="37">
                  <c:v>38.58139534883721</c:v>
                </c:pt>
                <c:pt idx="38">
                  <c:v>39.56818181818186</c:v>
                </c:pt>
                <c:pt idx="39">
                  <c:v>40.55555555555556</c:v>
                </c:pt>
              </c:numCache>
            </c:numRef>
          </c:val>
          <c:smooth val="1"/>
        </c:ser>
        <c:ser>
          <c:idx val="1"/>
          <c:order val="1"/>
          <c:tx>
            <c:strRef>
              <c:f>Sheet1!$C$1</c:f>
              <c:strCache>
                <c:ptCount val="1"/>
                <c:pt idx="0">
                  <c:v>Series 2</c:v>
                </c:pt>
              </c:strCache>
            </c:strRef>
          </c:tx>
          <c:marker>
            <c:symbol val="none"/>
          </c:marker>
          <c:cat>
            <c:numRef>
              <c:f>Sheet1!$A$2:$A$41</c:f>
              <c:numCache>
                <c:formatCode>General</c:formatCode>
                <c:ptCount val="4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numCache>
            </c:numRef>
          </c:cat>
          <c:val>
            <c:numRef>
              <c:f>Sheet1!$C$2:$C$41</c:f>
              <c:numCache>
                <c:formatCode>General</c:formatCode>
                <c:ptCount val="40"/>
                <c:pt idx="0">
                  <c:v>8.0</c:v>
                </c:pt>
                <c:pt idx="1">
                  <c:v>8.85685424949238</c:v>
                </c:pt>
                <c:pt idx="2">
                  <c:v>9.594869896942175</c:v>
                </c:pt>
                <c:pt idx="3">
                  <c:v>10.28571428571428</c:v>
                </c:pt>
                <c:pt idx="4">
                  <c:v>10.94427190999916</c:v>
                </c:pt>
                <c:pt idx="5">
                  <c:v>11.5757367489105</c:v>
                </c:pt>
                <c:pt idx="6">
                  <c:v>12.18300524425836</c:v>
                </c:pt>
                <c:pt idx="7">
                  <c:v>12.76825395353022</c:v>
                </c:pt>
                <c:pt idx="8">
                  <c:v>13.33333333333333</c:v>
                </c:pt>
                <c:pt idx="9">
                  <c:v>13.87987987144275</c:v>
                </c:pt>
                <c:pt idx="10">
                  <c:v>14.40935630427874</c:v>
                </c:pt>
                <c:pt idx="11">
                  <c:v>14.92307312721768</c:v>
                </c:pt>
                <c:pt idx="12">
                  <c:v>15.42220510185596</c:v>
                </c:pt>
                <c:pt idx="13">
                  <c:v>15.907806017684</c:v>
                </c:pt>
                <c:pt idx="14">
                  <c:v>16.38082227371856</c:v>
                </c:pt>
                <c:pt idx="15">
                  <c:v>16.84210526315789</c:v>
                </c:pt>
                <c:pt idx="16">
                  <c:v>17.29242250247058</c:v>
                </c:pt>
                <c:pt idx="17">
                  <c:v>17.73246751038188</c:v>
                </c:pt>
                <c:pt idx="18">
                  <c:v>18.16286850143542</c:v>
                </c:pt>
                <c:pt idx="19">
                  <c:v>18.58419599391136</c:v>
                </c:pt>
                <c:pt idx="20">
                  <c:v>18.99696944649003</c:v>
                </c:pt>
                <c:pt idx="21">
                  <c:v>19.40166303929372</c:v>
                </c:pt>
                <c:pt idx="22">
                  <c:v>19.79871070863549</c:v>
                </c:pt>
                <c:pt idx="23">
                  <c:v>20.18851053485801</c:v>
                </c:pt>
                <c:pt idx="24">
                  <c:v>20.57142857142857</c:v>
                </c:pt>
                <c:pt idx="25">
                  <c:v>20.94780219230217</c:v>
                </c:pt>
                <c:pt idx="26">
                  <c:v>21.31794302415986</c:v>
                </c:pt>
                <c:pt idx="27">
                  <c:v>21.68213952077478</c:v>
                </c:pt>
                <c:pt idx="28">
                  <c:v>22.04065922853801</c:v>
                </c:pt>
                <c:pt idx="29">
                  <c:v>22.39375078505513</c:v>
                </c:pt>
                <c:pt idx="30">
                  <c:v>22.7416456866142</c:v>
                </c:pt>
                <c:pt idx="31">
                  <c:v>23.08455985511238</c:v>
                </c:pt>
                <c:pt idx="32">
                  <c:v>23.42269503059656</c:v>
                </c:pt>
                <c:pt idx="33">
                  <c:v>23.75624001181363</c:v>
                </c:pt>
                <c:pt idx="34">
                  <c:v>24.08537176397741</c:v>
                </c:pt>
                <c:pt idx="35">
                  <c:v>24.41025641025641</c:v>
                </c:pt>
                <c:pt idx="36">
                  <c:v>24.73105012119287</c:v>
                </c:pt>
                <c:pt idx="37">
                  <c:v>25.04789991431493</c:v>
                </c:pt>
                <c:pt idx="38">
                  <c:v>25.36094437454597</c:v>
                </c:pt>
                <c:pt idx="39">
                  <c:v>25.67031430460285</c:v>
                </c:pt>
              </c:numCache>
            </c:numRef>
          </c:val>
          <c:smooth val="1"/>
        </c:ser>
        <c:ser>
          <c:idx val="2"/>
          <c:order val="2"/>
          <c:tx>
            <c:strRef>
              <c:f>Sheet1!$D$1</c:f>
              <c:strCache>
                <c:ptCount val="1"/>
                <c:pt idx="0">
                  <c:v>Series 3</c:v>
                </c:pt>
              </c:strCache>
            </c:strRef>
          </c:tx>
          <c:marker>
            <c:symbol val="none"/>
          </c:marker>
          <c:cat>
            <c:numRef>
              <c:f>Sheet1!$A$2:$A$41</c:f>
              <c:numCache>
                <c:formatCode>General</c:formatCode>
                <c:ptCount val="4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numCache>
            </c:numRef>
          </c:cat>
          <c:val>
            <c:numRef>
              <c:f>Sheet1!$D$2:$D$41</c:f>
              <c:numCache>
                <c:formatCode>General</c:formatCode>
                <c:ptCount val="4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numCache>
            </c:numRef>
          </c:val>
          <c:smooth val="1"/>
        </c:ser>
        <c:dLbls>
          <c:showLegendKey val="0"/>
          <c:showVal val="0"/>
          <c:showCatName val="0"/>
          <c:showSerName val="0"/>
          <c:showPercent val="0"/>
          <c:showBubbleSize val="0"/>
        </c:dLbls>
        <c:marker val="1"/>
        <c:smooth val="0"/>
        <c:axId val="611732440"/>
        <c:axId val="611734200"/>
      </c:lineChart>
      <c:catAx>
        <c:axId val="611732440"/>
        <c:scaling>
          <c:orientation val="minMax"/>
        </c:scaling>
        <c:delete val="0"/>
        <c:axPos val="b"/>
        <c:title>
          <c:tx>
            <c:rich>
              <a:bodyPr/>
              <a:lstStyle/>
              <a:p>
                <a:pPr>
                  <a:defRPr/>
                </a:pPr>
                <a:r>
                  <a:rPr lang="en-US" b="0" i="0" dirty="0" smtClean="0">
                    <a:latin typeface="Arial"/>
                  </a:rPr>
                  <a:t>Volume</a:t>
                </a:r>
                <a:endParaRPr lang="en-US" b="0" i="0" dirty="0">
                  <a:latin typeface="Arial"/>
                </a:endParaRPr>
              </a:p>
            </c:rich>
          </c:tx>
          <c:layout/>
          <c:overlay val="0"/>
        </c:title>
        <c:numFmt formatCode="General" sourceLinked="1"/>
        <c:majorTickMark val="none"/>
        <c:minorTickMark val="none"/>
        <c:tickLblPos val="none"/>
        <c:spPr>
          <a:ln w="22225"/>
        </c:spPr>
        <c:txPr>
          <a:bodyPr/>
          <a:lstStyle/>
          <a:p>
            <a:pPr>
              <a:defRPr baseline="0">
                <a:latin typeface="Arial"/>
              </a:defRPr>
            </a:pPr>
            <a:endParaRPr lang="en-US"/>
          </a:p>
        </c:txPr>
        <c:crossAx val="611734200"/>
        <c:crosses val="autoZero"/>
        <c:auto val="1"/>
        <c:lblAlgn val="ctr"/>
        <c:lblOffset val="100"/>
        <c:noMultiLvlLbl val="0"/>
      </c:catAx>
      <c:valAx>
        <c:axId val="611734200"/>
        <c:scaling>
          <c:orientation val="minMax"/>
        </c:scaling>
        <c:delete val="0"/>
        <c:axPos val="l"/>
        <c:title>
          <c:tx>
            <c:rich>
              <a:bodyPr rot="-5400000" vert="horz"/>
              <a:lstStyle/>
              <a:p>
                <a:pPr>
                  <a:defRPr/>
                </a:pPr>
                <a:r>
                  <a:rPr lang="en-US" b="0" i="0" dirty="0" smtClean="0">
                    <a:latin typeface="Arial"/>
                  </a:rPr>
                  <a:t>Energy</a:t>
                </a:r>
                <a:endParaRPr lang="en-US" b="0" i="0" dirty="0">
                  <a:latin typeface="Arial"/>
                </a:endParaRPr>
              </a:p>
            </c:rich>
          </c:tx>
          <c:layout>
            <c:manualLayout>
              <c:xMode val="edge"/>
              <c:yMode val="edge"/>
              <c:x val="0.014636793163903"/>
              <c:y val="0.362645911502804"/>
            </c:manualLayout>
          </c:layout>
          <c:overlay val="0"/>
        </c:title>
        <c:numFmt formatCode="General" sourceLinked="1"/>
        <c:majorTickMark val="none"/>
        <c:minorTickMark val="none"/>
        <c:tickLblPos val="none"/>
        <c:spPr>
          <a:ln w="22225"/>
        </c:spPr>
        <c:crossAx val="611732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Series 1</c:v>
                </c:pt>
              </c:strCache>
            </c:strRef>
          </c:tx>
          <c:marker>
            <c:symbol val="none"/>
          </c:marker>
          <c:cat>
            <c:numRef>
              <c:f>Sheet1!$A$2:$A$310</c:f>
              <c:numCache>
                <c:formatCode>General</c:formatCode>
                <c:ptCount val="309"/>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pt idx="113">
                  <c:v>114.0</c:v>
                </c:pt>
                <c:pt idx="114">
                  <c:v>115.0</c:v>
                </c:pt>
                <c:pt idx="115">
                  <c:v>116.0</c:v>
                </c:pt>
                <c:pt idx="116">
                  <c:v>117.0</c:v>
                </c:pt>
                <c:pt idx="117">
                  <c:v>118.0</c:v>
                </c:pt>
                <c:pt idx="118">
                  <c:v>119.0</c:v>
                </c:pt>
                <c:pt idx="119">
                  <c:v>120.0</c:v>
                </c:pt>
                <c:pt idx="120">
                  <c:v>121.0</c:v>
                </c:pt>
                <c:pt idx="121">
                  <c:v>122.0</c:v>
                </c:pt>
                <c:pt idx="122">
                  <c:v>123.0</c:v>
                </c:pt>
                <c:pt idx="123">
                  <c:v>124.0</c:v>
                </c:pt>
                <c:pt idx="124">
                  <c:v>125.0</c:v>
                </c:pt>
                <c:pt idx="125">
                  <c:v>126.0</c:v>
                </c:pt>
                <c:pt idx="126">
                  <c:v>127.0</c:v>
                </c:pt>
                <c:pt idx="127">
                  <c:v>128.0</c:v>
                </c:pt>
                <c:pt idx="128">
                  <c:v>129.0</c:v>
                </c:pt>
                <c:pt idx="129">
                  <c:v>130.0</c:v>
                </c:pt>
                <c:pt idx="130">
                  <c:v>131.0</c:v>
                </c:pt>
                <c:pt idx="131">
                  <c:v>132.0</c:v>
                </c:pt>
                <c:pt idx="132">
                  <c:v>133.0</c:v>
                </c:pt>
                <c:pt idx="133">
                  <c:v>134.0</c:v>
                </c:pt>
                <c:pt idx="134">
                  <c:v>135.0</c:v>
                </c:pt>
                <c:pt idx="135">
                  <c:v>136.0</c:v>
                </c:pt>
                <c:pt idx="136">
                  <c:v>137.0</c:v>
                </c:pt>
                <c:pt idx="137">
                  <c:v>138.0</c:v>
                </c:pt>
                <c:pt idx="138">
                  <c:v>139.0</c:v>
                </c:pt>
                <c:pt idx="139">
                  <c:v>140.0</c:v>
                </c:pt>
                <c:pt idx="140">
                  <c:v>141.0</c:v>
                </c:pt>
                <c:pt idx="141">
                  <c:v>142.0</c:v>
                </c:pt>
                <c:pt idx="142">
                  <c:v>143.0</c:v>
                </c:pt>
                <c:pt idx="143">
                  <c:v>144.0</c:v>
                </c:pt>
                <c:pt idx="144">
                  <c:v>145.0</c:v>
                </c:pt>
                <c:pt idx="145">
                  <c:v>146.0</c:v>
                </c:pt>
                <c:pt idx="146">
                  <c:v>147.0</c:v>
                </c:pt>
                <c:pt idx="147">
                  <c:v>148.0</c:v>
                </c:pt>
                <c:pt idx="148">
                  <c:v>149.0</c:v>
                </c:pt>
                <c:pt idx="149">
                  <c:v>150.0</c:v>
                </c:pt>
                <c:pt idx="150">
                  <c:v>151.0</c:v>
                </c:pt>
                <c:pt idx="151">
                  <c:v>152.0</c:v>
                </c:pt>
                <c:pt idx="152">
                  <c:v>153.0</c:v>
                </c:pt>
                <c:pt idx="153">
                  <c:v>154.0</c:v>
                </c:pt>
                <c:pt idx="154">
                  <c:v>155.0</c:v>
                </c:pt>
                <c:pt idx="155">
                  <c:v>156.0</c:v>
                </c:pt>
                <c:pt idx="156">
                  <c:v>157.0</c:v>
                </c:pt>
                <c:pt idx="157">
                  <c:v>158.0</c:v>
                </c:pt>
                <c:pt idx="158">
                  <c:v>159.0</c:v>
                </c:pt>
                <c:pt idx="159">
                  <c:v>160.0</c:v>
                </c:pt>
                <c:pt idx="160">
                  <c:v>161.0</c:v>
                </c:pt>
                <c:pt idx="161">
                  <c:v>162.0</c:v>
                </c:pt>
                <c:pt idx="162">
                  <c:v>163.0</c:v>
                </c:pt>
                <c:pt idx="163">
                  <c:v>164.0</c:v>
                </c:pt>
                <c:pt idx="164">
                  <c:v>165.0</c:v>
                </c:pt>
                <c:pt idx="165">
                  <c:v>166.0</c:v>
                </c:pt>
                <c:pt idx="166">
                  <c:v>167.0</c:v>
                </c:pt>
                <c:pt idx="167">
                  <c:v>168.0</c:v>
                </c:pt>
                <c:pt idx="168">
                  <c:v>169.0</c:v>
                </c:pt>
                <c:pt idx="169">
                  <c:v>170.0</c:v>
                </c:pt>
                <c:pt idx="170">
                  <c:v>171.0</c:v>
                </c:pt>
                <c:pt idx="171">
                  <c:v>172.0</c:v>
                </c:pt>
                <c:pt idx="172">
                  <c:v>173.0</c:v>
                </c:pt>
                <c:pt idx="173">
                  <c:v>174.0</c:v>
                </c:pt>
                <c:pt idx="174">
                  <c:v>175.0</c:v>
                </c:pt>
                <c:pt idx="175">
                  <c:v>176.0</c:v>
                </c:pt>
                <c:pt idx="176">
                  <c:v>177.0</c:v>
                </c:pt>
                <c:pt idx="177">
                  <c:v>178.0</c:v>
                </c:pt>
                <c:pt idx="178">
                  <c:v>179.0</c:v>
                </c:pt>
                <c:pt idx="179">
                  <c:v>180.0</c:v>
                </c:pt>
                <c:pt idx="180">
                  <c:v>181.0</c:v>
                </c:pt>
                <c:pt idx="181">
                  <c:v>182.0</c:v>
                </c:pt>
                <c:pt idx="182">
                  <c:v>183.0</c:v>
                </c:pt>
                <c:pt idx="183">
                  <c:v>184.0</c:v>
                </c:pt>
                <c:pt idx="184">
                  <c:v>185.0</c:v>
                </c:pt>
                <c:pt idx="185">
                  <c:v>186.0</c:v>
                </c:pt>
                <c:pt idx="186">
                  <c:v>187.0</c:v>
                </c:pt>
                <c:pt idx="187">
                  <c:v>188.0</c:v>
                </c:pt>
                <c:pt idx="188">
                  <c:v>189.0</c:v>
                </c:pt>
                <c:pt idx="189">
                  <c:v>190.0</c:v>
                </c:pt>
                <c:pt idx="190">
                  <c:v>191.0</c:v>
                </c:pt>
                <c:pt idx="191">
                  <c:v>192.0</c:v>
                </c:pt>
                <c:pt idx="192">
                  <c:v>193.0</c:v>
                </c:pt>
                <c:pt idx="193">
                  <c:v>194.0</c:v>
                </c:pt>
                <c:pt idx="194">
                  <c:v>195.0</c:v>
                </c:pt>
                <c:pt idx="195">
                  <c:v>196.0</c:v>
                </c:pt>
                <c:pt idx="196">
                  <c:v>197.0</c:v>
                </c:pt>
                <c:pt idx="197">
                  <c:v>198.0</c:v>
                </c:pt>
                <c:pt idx="198">
                  <c:v>199.0</c:v>
                </c:pt>
                <c:pt idx="199">
                  <c:v>200.0</c:v>
                </c:pt>
                <c:pt idx="200">
                  <c:v>201.0</c:v>
                </c:pt>
                <c:pt idx="201">
                  <c:v>202.0</c:v>
                </c:pt>
                <c:pt idx="202">
                  <c:v>203.0</c:v>
                </c:pt>
                <c:pt idx="203">
                  <c:v>204.0</c:v>
                </c:pt>
                <c:pt idx="204">
                  <c:v>205.0</c:v>
                </c:pt>
                <c:pt idx="205">
                  <c:v>206.0</c:v>
                </c:pt>
                <c:pt idx="206">
                  <c:v>207.0</c:v>
                </c:pt>
                <c:pt idx="207">
                  <c:v>208.0</c:v>
                </c:pt>
                <c:pt idx="208">
                  <c:v>209.0</c:v>
                </c:pt>
                <c:pt idx="209">
                  <c:v>210.0</c:v>
                </c:pt>
                <c:pt idx="210">
                  <c:v>211.0</c:v>
                </c:pt>
                <c:pt idx="211">
                  <c:v>212.0</c:v>
                </c:pt>
                <c:pt idx="212">
                  <c:v>213.0</c:v>
                </c:pt>
                <c:pt idx="213">
                  <c:v>214.0</c:v>
                </c:pt>
                <c:pt idx="214">
                  <c:v>215.0</c:v>
                </c:pt>
                <c:pt idx="215">
                  <c:v>216.0</c:v>
                </c:pt>
                <c:pt idx="216">
                  <c:v>217.0</c:v>
                </c:pt>
                <c:pt idx="217">
                  <c:v>218.0</c:v>
                </c:pt>
                <c:pt idx="218">
                  <c:v>219.0</c:v>
                </c:pt>
                <c:pt idx="219">
                  <c:v>220.0</c:v>
                </c:pt>
                <c:pt idx="220">
                  <c:v>221.0</c:v>
                </c:pt>
                <c:pt idx="221">
                  <c:v>222.0</c:v>
                </c:pt>
                <c:pt idx="222">
                  <c:v>223.0</c:v>
                </c:pt>
                <c:pt idx="223">
                  <c:v>224.0</c:v>
                </c:pt>
                <c:pt idx="224">
                  <c:v>225.0</c:v>
                </c:pt>
                <c:pt idx="225">
                  <c:v>226.0</c:v>
                </c:pt>
                <c:pt idx="226">
                  <c:v>227.0</c:v>
                </c:pt>
                <c:pt idx="227">
                  <c:v>228.0</c:v>
                </c:pt>
                <c:pt idx="228">
                  <c:v>229.0</c:v>
                </c:pt>
                <c:pt idx="229">
                  <c:v>230.0</c:v>
                </c:pt>
                <c:pt idx="230">
                  <c:v>231.0</c:v>
                </c:pt>
                <c:pt idx="231">
                  <c:v>232.0</c:v>
                </c:pt>
                <c:pt idx="232">
                  <c:v>233.0</c:v>
                </c:pt>
                <c:pt idx="233">
                  <c:v>234.0</c:v>
                </c:pt>
                <c:pt idx="234">
                  <c:v>235.0</c:v>
                </c:pt>
                <c:pt idx="235">
                  <c:v>236.0</c:v>
                </c:pt>
                <c:pt idx="236">
                  <c:v>237.0</c:v>
                </c:pt>
                <c:pt idx="237">
                  <c:v>238.0</c:v>
                </c:pt>
                <c:pt idx="238">
                  <c:v>239.0</c:v>
                </c:pt>
                <c:pt idx="239">
                  <c:v>240.0</c:v>
                </c:pt>
                <c:pt idx="240">
                  <c:v>241.0</c:v>
                </c:pt>
                <c:pt idx="241">
                  <c:v>242.0</c:v>
                </c:pt>
                <c:pt idx="242">
                  <c:v>243.0</c:v>
                </c:pt>
                <c:pt idx="243">
                  <c:v>244.0</c:v>
                </c:pt>
                <c:pt idx="244">
                  <c:v>245.0</c:v>
                </c:pt>
                <c:pt idx="245">
                  <c:v>246.0</c:v>
                </c:pt>
                <c:pt idx="246">
                  <c:v>247.0</c:v>
                </c:pt>
                <c:pt idx="247">
                  <c:v>248.0</c:v>
                </c:pt>
                <c:pt idx="248">
                  <c:v>249.0</c:v>
                </c:pt>
                <c:pt idx="249">
                  <c:v>250.0</c:v>
                </c:pt>
                <c:pt idx="250">
                  <c:v>251.0</c:v>
                </c:pt>
                <c:pt idx="251">
                  <c:v>252.0</c:v>
                </c:pt>
                <c:pt idx="252">
                  <c:v>253.0</c:v>
                </c:pt>
                <c:pt idx="253">
                  <c:v>254.0</c:v>
                </c:pt>
                <c:pt idx="254">
                  <c:v>255.0</c:v>
                </c:pt>
                <c:pt idx="255">
                  <c:v>256.0</c:v>
                </c:pt>
                <c:pt idx="256">
                  <c:v>257.0</c:v>
                </c:pt>
                <c:pt idx="257">
                  <c:v>258.0</c:v>
                </c:pt>
                <c:pt idx="258">
                  <c:v>259.0</c:v>
                </c:pt>
                <c:pt idx="259">
                  <c:v>260.0</c:v>
                </c:pt>
                <c:pt idx="260">
                  <c:v>261.0</c:v>
                </c:pt>
                <c:pt idx="261">
                  <c:v>262.0</c:v>
                </c:pt>
                <c:pt idx="262">
                  <c:v>263.0</c:v>
                </c:pt>
                <c:pt idx="263">
                  <c:v>264.0</c:v>
                </c:pt>
                <c:pt idx="264">
                  <c:v>265.0</c:v>
                </c:pt>
                <c:pt idx="265">
                  <c:v>266.0</c:v>
                </c:pt>
                <c:pt idx="266">
                  <c:v>267.0</c:v>
                </c:pt>
                <c:pt idx="267">
                  <c:v>268.0</c:v>
                </c:pt>
                <c:pt idx="268">
                  <c:v>269.0</c:v>
                </c:pt>
                <c:pt idx="269">
                  <c:v>270.0</c:v>
                </c:pt>
                <c:pt idx="270">
                  <c:v>271.0</c:v>
                </c:pt>
                <c:pt idx="271">
                  <c:v>272.0</c:v>
                </c:pt>
                <c:pt idx="272">
                  <c:v>273.0</c:v>
                </c:pt>
                <c:pt idx="273">
                  <c:v>274.0</c:v>
                </c:pt>
                <c:pt idx="274">
                  <c:v>275.0</c:v>
                </c:pt>
                <c:pt idx="275">
                  <c:v>276.0</c:v>
                </c:pt>
                <c:pt idx="276">
                  <c:v>277.0</c:v>
                </c:pt>
                <c:pt idx="277">
                  <c:v>278.0</c:v>
                </c:pt>
                <c:pt idx="278">
                  <c:v>279.0</c:v>
                </c:pt>
                <c:pt idx="279">
                  <c:v>280.0</c:v>
                </c:pt>
                <c:pt idx="280">
                  <c:v>281.0</c:v>
                </c:pt>
                <c:pt idx="281">
                  <c:v>282.0</c:v>
                </c:pt>
                <c:pt idx="282">
                  <c:v>283.0</c:v>
                </c:pt>
                <c:pt idx="283">
                  <c:v>284.0</c:v>
                </c:pt>
                <c:pt idx="284">
                  <c:v>285.0</c:v>
                </c:pt>
                <c:pt idx="285">
                  <c:v>286.0</c:v>
                </c:pt>
                <c:pt idx="286">
                  <c:v>287.0</c:v>
                </c:pt>
                <c:pt idx="287">
                  <c:v>288.0</c:v>
                </c:pt>
                <c:pt idx="288">
                  <c:v>289.0</c:v>
                </c:pt>
                <c:pt idx="289">
                  <c:v>290.0</c:v>
                </c:pt>
                <c:pt idx="290">
                  <c:v>291.0</c:v>
                </c:pt>
                <c:pt idx="291">
                  <c:v>292.0</c:v>
                </c:pt>
                <c:pt idx="292">
                  <c:v>293.0</c:v>
                </c:pt>
                <c:pt idx="293">
                  <c:v>294.0</c:v>
                </c:pt>
                <c:pt idx="294">
                  <c:v>295.0</c:v>
                </c:pt>
                <c:pt idx="295">
                  <c:v>296.0</c:v>
                </c:pt>
                <c:pt idx="296">
                  <c:v>297.0</c:v>
                </c:pt>
                <c:pt idx="297">
                  <c:v>298.0</c:v>
                </c:pt>
                <c:pt idx="298">
                  <c:v>299.0</c:v>
                </c:pt>
                <c:pt idx="299">
                  <c:v>300.0</c:v>
                </c:pt>
                <c:pt idx="300">
                  <c:v>301.0</c:v>
                </c:pt>
                <c:pt idx="301">
                  <c:v>302.0</c:v>
                </c:pt>
                <c:pt idx="302">
                  <c:v>303.0</c:v>
                </c:pt>
                <c:pt idx="303">
                  <c:v>304.0</c:v>
                </c:pt>
                <c:pt idx="304">
                  <c:v>305.0</c:v>
                </c:pt>
                <c:pt idx="305">
                  <c:v>306.0</c:v>
                </c:pt>
                <c:pt idx="306">
                  <c:v>307.0</c:v>
                </c:pt>
                <c:pt idx="307">
                  <c:v>308.0</c:v>
                </c:pt>
                <c:pt idx="308">
                  <c:v>309.0</c:v>
                </c:pt>
              </c:numCache>
            </c:numRef>
          </c:cat>
          <c:val>
            <c:numRef>
              <c:f>Sheet1!$B$2:$B$310</c:f>
              <c:numCache>
                <c:formatCode>General</c:formatCode>
                <c:ptCount val="309"/>
                <c:pt idx="0">
                  <c:v>5.166666666666667</c:v>
                </c:pt>
                <c:pt idx="1">
                  <c:v>2.785714285714286</c:v>
                </c:pt>
                <c:pt idx="2">
                  <c:v>2.041666666666667</c:v>
                </c:pt>
                <c:pt idx="3">
                  <c:v>1.694444444444444</c:v>
                </c:pt>
                <c:pt idx="4">
                  <c:v>1.5</c:v>
                </c:pt>
                <c:pt idx="5">
                  <c:v>1.37878787878788</c:v>
                </c:pt>
                <c:pt idx="6">
                  <c:v>1.297619047619048</c:v>
                </c:pt>
                <c:pt idx="7">
                  <c:v>1.240384615384615</c:v>
                </c:pt>
                <c:pt idx="8">
                  <c:v>1.1984126984127</c:v>
                </c:pt>
                <c:pt idx="9">
                  <c:v>1.166666666666666</c:v>
                </c:pt>
                <c:pt idx="10">
                  <c:v>1.142045454545455</c:v>
                </c:pt>
                <c:pt idx="11">
                  <c:v>1.122549019607843</c:v>
                </c:pt>
                <c:pt idx="12">
                  <c:v>1.106837606837607</c:v>
                </c:pt>
                <c:pt idx="13">
                  <c:v>1.093984962406015</c:v>
                </c:pt>
                <c:pt idx="14">
                  <c:v>1.083333333333333</c:v>
                </c:pt>
                <c:pt idx="15">
                  <c:v>1.074404761904762</c:v>
                </c:pt>
                <c:pt idx="16">
                  <c:v>1.066844919786096</c:v>
                </c:pt>
                <c:pt idx="17">
                  <c:v>1.060386473429952</c:v>
                </c:pt>
                <c:pt idx="18">
                  <c:v>1.05482456140351</c:v>
                </c:pt>
                <c:pt idx="19">
                  <c:v>1.05</c:v>
                </c:pt>
                <c:pt idx="20">
                  <c:v>1.045787545787546</c:v>
                </c:pt>
                <c:pt idx="21">
                  <c:v>1.042087542087542</c:v>
                </c:pt>
                <c:pt idx="22">
                  <c:v>1.038819875776398</c:v>
                </c:pt>
                <c:pt idx="23">
                  <c:v>1.035919540229885</c:v>
                </c:pt>
                <c:pt idx="24">
                  <c:v>1.033333333333333</c:v>
                </c:pt>
                <c:pt idx="25">
                  <c:v>1.031017369727047</c:v>
                </c:pt>
                <c:pt idx="26">
                  <c:v>1.028935185185185</c:v>
                </c:pt>
                <c:pt idx="27">
                  <c:v>1.027056277056277</c:v>
                </c:pt>
                <c:pt idx="28">
                  <c:v>1.025354969574036</c:v>
                </c:pt>
                <c:pt idx="29">
                  <c:v>1.023809523809524</c:v>
                </c:pt>
                <c:pt idx="30">
                  <c:v>1.022401433691756</c:v>
                </c:pt>
                <c:pt idx="31">
                  <c:v>1.021114864864865</c:v>
                </c:pt>
                <c:pt idx="32">
                  <c:v>1.01993620414673</c:v>
                </c:pt>
                <c:pt idx="33">
                  <c:v>1.018853695324283</c:v>
                </c:pt>
                <c:pt idx="34">
                  <c:v>1.017857142857143</c:v>
                </c:pt>
                <c:pt idx="35">
                  <c:v>1.016937669376694</c:v>
                </c:pt>
                <c:pt idx="36">
                  <c:v>1.016087516087516</c:v>
                </c:pt>
                <c:pt idx="37">
                  <c:v>1.015299877600979</c:v>
                </c:pt>
                <c:pt idx="38">
                  <c:v>1.014568764568765</c:v>
                </c:pt>
                <c:pt idx="39">
                  <c:v>1.01388888888889</c:v>
                </c:pt>
                <c:pt idx="40">
                  <c:v>1.013255567338282</c:v>
                </c:pt>
                <c:pt idx="41">
                  <c:v>1.012664640324215</c:v>
                </c:pt>
                <c:pt idx="42">
                  <c:v>1.012112403100775</c:v>
                </c:pt>
                <c:pt idx="43">
                  <c:v>1.011595547309833</c:v>
                </c:pt>
                <c:pt idx="44">
                  <c:v>1.011111111111111</c:v>
                </c:pt>
                <c:pt idx="45">
                  <c:v>1.010656436487638</c:v>
                </c:pt>
                <c:pt idx="46">
                  <c:v>1.010229132569558</c:v>
                </c:pt>
                <c:pt idx="47">
                  <c:v>1.009827044025157</c:v>
                </c:pt>
                <c:pt idx="48">
                  <c:v>1.009448223733938</c:v>
                </c:pt>
                <c:pt idx="49">
                  <c:v>1.00909090909091</c:v>
                </c:pt>
                <c:pt idx="50">
                  <c:v>1.00875350140056</c:v>
                </c:pt>
                <c:pt idx="51">
                  <c:v>1.008434547908232</c:v>
                </c:pt>
                <c:pt idx="52">
                  <c:v>1.008132726089785</c:v>
                </c:pt>
                <c:pt idx="53">
                  <c:v>1.007846829880728</c:v>
                </c:pt>
                <c:pt idx="54">
                  <c:v>1.007575757575758</c:v>
                </c:pt>
                <c:pt idx="55">
                  <c:v>1.00731850117096</c:v>
                </c:pt>
                <c:pt idx="56">
                  <c:v>1.007074136955292</c:v>
                </c:pt>
                <c:pt idx="57">
                  <c:v>1.006841817186645</c:v>
                </c:pt>
                <c:pt idx="58">
                  <c:v>1.006620762711864</c:v>
                </c:pt>
                <c:pt idx="59">
                  <c:v>1.006410256410256</c:v>
                </c:pt>
                <c:pt idx="60">
                  <c:v>1.006209637357178</c:v>
                </c:pt>
                <c:pt idx="61">
                  <c:v>1.006018295618681</c:v>
                </c:pt>
                <c:pt idx="62">
                  <c:v>1.005835667600373</c:v>
                </c:pt>
                <c:pt idx="63">
                  <c:v>1.005661231884058</c:v>
                </c:pt>
                <c:pt idx="64">
                  <c:v>1.005494505494505</c:v>
                </c:pt>
                <c:pt idx="65">
                  <c:v>1.005335040546308</c:v>
                </c:pt>
                <c:pt idx="66">
                  <c:v>1.005182421227197</c:v>
                </c:pt>
                <c:pt idx="67">
                  <c:v>1.005036261079775</c:v>
                </c:pt>
                <c:pt idx="68">
                  <c:v>1.004896200548374</c:v>
                </c:pt>
                <c:pt idx="69">
                  <c:v>1.004761904761905</c:v>
                </c:pt>
                <c:pt idx="70">
                  <c:v>1.004633061527057</c:v>
                </c:pt>
                <c:pt idx="71">
                  <c:v>1.00450937950938</c:v>
                </c:pt>
                <c:pt idx="72">
                  <c:v>1.004390586582367</c:v>
                </c:pt>
                <c:pt idx="73">
                  <c:v>1.004276428327061</c:v>
                </c:pt>
                <c:pt idx="74">
                  <c:v>1.004166666666667</c:v>
                </c:pt>
                <c:pt idx="75">
                  <c:v>1.004061078622482</c:v>
                </c:pt>
                <c:pt idx="76">
                  <c:v>1.003959455178967</c:v>
                </c:pt>
                <c:pt idx="77">
                  <c:v>1.003861600247141</c:v>
                </c:pt>
                <c:pt idx="78">
                  <c:v>1.003767329716697</c:v>
                </c:pt>
                <c:pt idx="79">
                  <c:v>1.003676470588235</c:v>
                </c:pt>
                <c:pt idx="80">
                  <c:v>1.003588860178008</c:v>
                </c:pt>
                <c:pt idx="81">
                  <c:v>1.003504345388281</c:v>
                </c:pt>
                <c:pt idx="82">
                  <c:v>1.00342278203724</c:v>
                </c:pt>
                <c:pt idx="83">
                  <c:v>1.003344034242911</c:v>
                </c:pt>
                <c:pt idx="84">
                  <c:v>1.00326797385621</c:v>
                </c:pt>
                <c:pt idx="85">
                  <c:v>1.003194479938666</c:v>
                </c:pt>
                <c:pt idx="86">
                  <c:v>1.00312343828086</c:v>
                </c:pt>
                <c:pt idx="87">
                  <c:v>1.003054740957967</c:v>
                </c:pt>
                <c:pt idx="88">
                  <c:v>1.002988285919197</c:v>
                </c:pt>
                <c:pt idx="89">
                  <c:v>1.002923976608187</c:v>
                </c:pt>
                <c:pt idx="90">
                  <c:v>1.002861721611722</c:v>
                </c:pt>
                <c:pt idx="91">
                  <c:v>1.002801434334379</c:v>
                </c:pt>
                <c:pt idx="92">
                  <c:v>1.00274303269695</c:v>
                </c:pt>
                <c:pt idx="93">
                  <c:v>1.002686438856652</c:v>
                </c:pt>
                <c:pt idx="94">
                  <c:v>1.002631578947368</c:v>
                </c:pt>
                <c:pt idx="95">
                  <c:v>1.002578382838284</c:v>
                </c:pt>
                <c:pt idx="96">
                  <c:v>1.00252678390944</c:v>
                </c:pt>
                <c:pt idx="97">
                  <c:v>1.002476718842877</c:v>
                </c:pt>
                <c:pt idx="98">
                  <c:v>1.002428127428127</c:v>
                </c:pt>
                <c:pt idx="99">
                  <c:v>1.002380952380952</c:v>
                </c:pt>
                <c:pt idx="100">
                  <c:v>1.002335139174295</c:v>
                </c:pt>
                <c:pt idx="101">
                  <c:v>1.00229063588052</c:v>
                </c:pt>
                <c:pt idx="102">
                  <c:v>1.002247393024092</c:v>
                </c:pt>
                <c:pt idx="103">
                  <c:v>1.002205363443896</c:v>
                </c:pt>
                <c:pt idx="104">
                  <c:v>1.002164502164502</c:v>
                </c:pt>
                <c:pt idx="105">
                  <c:v>1.00212476627571</c:v>
                </c:pt>
                <c:pt idx="106">
                  <c:v>1.00208611481976</c:v>
                </c:pt>
                <c:pt idx="107">
                  <c:v>1.002048508685677</c:v>
                </c:pt>
                <c:pt idx="108">
                  <c:v>1.002011910510221</c:v>
                </c:pt>
                <c:pt idx="109">
                  <c:v>1.00197628458498</c:v>
                </c:pt>
                <c:pt idx="110">
                  <c:v>1.001941596769183</c:v>
                </c:pt>
                <c:pt idx="111">
                  <c:v>1.001907814407814</c:v>
                </c:pt>
                <c:pt idx="112">
                  <c:v>1.001874906254687</c:v>
                </c:pt>
                <c:pt idx="113">
                  <c:v>1.001842842400118</c:v>
                </c:pt>
                <c:pt idx="114">
                  <c:v>1.001811594202898</c:v>
                </c:pt>
                <c:pt idx="115">
                  <c:v>1.001781134226275</c:v>
                </c:pt>
                <c:pt idx="116">
                  <c:v>1.001751436177666</c:v>
                </c:pt>
                <c:pt idx="117">
                  <c:v>1.001722474851867</c:v>
                </c:pt>
                <c:pt idx="118">
                  <c:v>1.001694226077528</c:v>
                </c:pt>
                <c:pt idx="119">
                  <c:v>1.001666666666667</c:v>
                </c:pt>
                <c:pt idx="120">
                  <c:v>1.001639774367047</c:v>
                </c:pt>
                <c:pt idx="121">
                  <c:v>1.00161352781722</c:v>
                </c:pt>
                <c:pt idx="122">
                  <c:v>1.001587906504065</c:v>
                </c:pt>
                <c:pt idx="123">
                  <c:v>1.001562890722681</c:v>
                </c:pt>
                <c:pt idx="124">
                  <c:v>1.001538461538461</c:v>
                </c:pt>
                <c:pt idx="125">
                  <c:v>1.001514600751242</c:v>
                </c:pt>
                <c:pt idx="126">
                  <c:v>1.00149129086137</c:v>
                </c:pt>
                <c:pt idx="127">
                  <c:v>1.001468515037594</c:v>
                </c:pt>
                <c:pt idx="128">
                  <c:v>1.00144625708666</c:v>
                </c:pt>
                <c:pt idx="129">
                  <c:v>1.001424501424502</c:v>
                </c:pt>
                <c:pt idx="130">
                  <c:v>1.001403233048945</c:v>
                </c:pt>
                <c:pt idx="131">
                  <c:v>1.001382437513824</c:v>
                </c:pt>
                <c:pt idx="132">
                  <c:v>1.001362100904435</c:v>
                </c:pt>
                <c:pt idx="133">
                  <c:v>1.001342209814238</c:v>
                </c:pt>
                <c:pt idx="134">
                  <c:v>1.001322751322751</c:v>
                </c:pt>
                <c:pt idx="135">
                  <c:v>1.001303712974552</c:v>
                </c:pt>
                <c:pt idx="136">
                  <c:v>1.00128508275933</c:v>
                </c:pt>
                <c:pt idx="137">
                  <c:v>1.001266849092936</c:v>
                </c:pt>
                <c:pt idx="138">
                  <c:v>1.001249000799361</c:v>
                </c:pt>
                <c:pt idx="139">
                  <c:v>1.001231527093596</c:v>
                </c:pt>
                <c:pt idx="140">
                  <c:v>1.001214417565336</c:v>
                </c:pt>
                <c:pt idx="141">
                  <c:v>1.001197662163457</c:v>
                </c:pt>
                <c:pt idx="142">
                  <c:v>1.001181251181251</c:v>
                </c:pt>
                <c:pt idx="143">
                  <c:v>1.001165175242356</c:v>
                </c:pt>
                <c:pt idx="144">
                  <c:v>1.001149425287356</c:v>
                </c:pt>
                <c:pt idx="145">
                  <c:v>1.001133992561009</c:v>
                </c:pt>
                <c:pt idx="146">
                  <c:v>1.001118868600072</c:v>
                </c:pt>
                <c:pt idx="147">
                  <c:v>1.001104045221692</c:v>
                </c:pt>
                <c:pt idx="148">
                  <c:v>1.001089514512333</c:v>
                </c:pt>
                <c:pt idx="149">
                  <c:v>1.001075268817204</c:v>
                </c:pt>
                <c:pt idx="150">
                  <c:v>1.001061300730175</c:v>
                </c:pt>
                <c:pt idx="151">
                  <c:v>1.001047603084144</c:v>
                </c:pt>
                <c:pt idx="152">
                  <c:v>1.001034168941838</c:v>
                </c:pt>
                <c:pt idx="153">
                  <c:v>1.001020991587029</c:v>
                </c:pt>
                <c:pt idx="154">
                  <c:v>1.00100806451613</c:v>
                </c:pt>
                <c:pt idx="155">
                  <c:v>1.000995381430164</c:v>
                </c:pt>
                <c:pt idx="156">
                  <c:v>1.000982936227098</c:v>
                </c:pt>
                <c:pt idx="157">
                  <c:v>1.000970722994486</c:v>
                </c:pt>
                <c:pt idx="158">
                  <c:v>1.000958736002454</c:v>
                </c:pt>
                <c:pt idx="159">
                  <c:v>1.00094696969697</c:v>
                </c:pt>
                <c:pt idx="160">
                  <c:v>1.000935418693407</c:v>
                </c:pt>
                <c:pt idx="161">
                  <c:v>1.000924077770385</c:v>
                </c:pt>
                <c:pt idx="162">
                  <c:v>1.000912941863862</c:v>
                </c:pt>
                <c:pt idx="163">
                  <c:v>1.000902006061481</c:v>
                </c:pt>
                <c:pt idx="164">
                  <c:v>1.000891265597148</c:v>
                </c:pt>
                <c:pt idx="165">
                  <c:v>1.00088071584584</c:v>
                </c:pt>
                <c:pt idx="166">
                  <c:v>1.000870352318619</c:v>
                </c:pt>
                <c:pt idx="167">
                  <c:v>1.000860170657858</c:v>
                </c:pt>
                <c:pt idx="168">
                  <c:v>1.00085016663266</c:v>
                </c:pt>
                <c:pt idx="169">
                  <c:v>1.000840336134454</c:v>
                </c:pt>
                <c:pt idx="170">
                  <c:v>1.00083067517278</c:v>
                </c:pt>
                <c:pt idx="171">
                  <c:v>1.00082117987124</c:v>
                </c:pt>
                <c:pt idx="172">
                  <c:v>1.000811846463597</c:v>
                </c:pt>
                <c:pt idx="173">
                  <c:v>1.000802671290053</c:v>
                </c:pt>
                <c:pt idx="174">
                  <c:v>1.000793650793651</c:v>
                </c:pt>
                <c:pt idx="175">
                  <c:v>1.000784781516826</c:v>
                </c:pt>
                <c:pt idx="176">
                  <c:v>1.000776060098094</c:v>
                </c:pt>
                <c:pt idx="177">
                  <c:v>1.000767483268865</c:v>
                </c:pt>
                <c:pt idx="178">
                  <c:v>1.000759047850377</c:v>
                </c:pt>
                <c:pt idx="179">
                  <c:v>1.000750750750751</c:v>
                </c:pt>
                <c:pt idx="180">
                  <c:v>1.000742588962158</c:v>
                </c:pt>
                <c:pt idx="181">
                  <c:v>1.000734559558089</c:v>
                </c:pt>
                <c:pt idx="182">
                  <c:v>1.000726659690734</c:v>
                </c:pt>
                <c:pt idx="183">
                  <c:v>1.000718886588452</c:v>
                </c:pt>
                <c:pt idx="184">
                  <c:v>1.000711237553343</c:v>
                </c:pt>
                <c:pt idx="185">
                  <c:v>1.000703709958903</c:v>
                </c:pt>
                <c:pt idx="186">
                  <c:v>1.000696301247772</c:v>
                </c:pt>
                <c:pt idx="187">
                  <c:v>1.000689008929556</c:v>
                </c:pt>
                <c:pt idx="188">
                  <c:v>1.000681830578738</c:v>
                </c:pt>
                <c:pt idx="189">
                  <c:v>1.000674763832659</c:v>
                </c:pt>
                <c:pt idx="190">
                  <c:v>1.000667806389572</c:v>
                </c:pt>
                <c:pt idx="191">
                  <c:v>1.000660956006768</c:v>
                </c:pt>
                <c:pt idx="192">
                  <c:v>1.00065421049877</c:v>
                </c:pt>
                <c:pt idx="193">
                  <c:v>1.000647567735585</c:v>
                </c:pt>
                <c:pt idx="194">
                  <c:v>1.000641025641026</c:v>
                </c:pt>
                <c:pt idx="195">
                  <c:v>1.000634582191085</c:v>
                </c:pt>
                <c:pt idx="196">
                  <c:v>1.000628235412374</c:v>
                </c:pt>
                <c:pt idx="197">
                  <c:v>1.000621983380604</c:v>
                </c:pt>
                <c:pt idx="198">
                  <c:v>1.000615824219135</c:v>
                </c:pt>
                <c:pt idx="199">
                  <c:v>1.000609756097561</c:v>
                </c:pt>
                <c:pt idx="200">
                  <c:v>1.000603777230353</c:v>
                </c:pt>
                <c:pt idx="201">
                  <c:v>1.000597885875544</c:v>
                </c:pt>
                <c:pt idx="202">
                  <c:v>1.00059208033346</c:v>
                </c:pt>
                <c:pt idx="203">
                  <c:v>1.000586358945492</c:v>
                </c:pt>
                <c:pt idx="204">
                  <c:v>1.000580720092915</c:v>
                </c:pt>
                <c:pt idx="205">
                  <c:v>1.00057516219574</c:v>
                </c:pt>
                <c:pt idx="206">
                  <c:v>1.000569683711603</c:v>
                </c:pt>
                <c:pt idx="207">
                  <c:v>1.000564283134706</c:v>
                </c:pt>
                <c:pt idx="208">
                  <c:v>1.000558958994768</c:v>
                </c:pt>
                <c:pt idx="209">
                  <c:v>1.000553709856036</c:v>
                </c:pt>
                <c:pt idx="210">
                  <c:v>1.000548534316307</c:v>
                </c:pt>
                <c:pt idx="211">
                  <c:v>1.000543431006</c:v>
                </c:pt>
                <c:pt idx="212">
                  <c:v>1.000538398587242</c:v>
                </c:pt>
                <c:pt idx="213">
                  <c:v>1.000533435752998</c:v>
                </c:pt>
                <c:pt idx="214">
                  <c:v>1.000528541226216</c:v>
                </c:pt>
                <c:pt idx="215">
                  <c:v>1.000523713759008</c:v>
                </c:pt>
                <c:pt idx="216">
                  <c:v>1.000518952131855</c:v>
                </c:pt>
                <c:pt idx="217">
                  <c:v>1.000514255152837</c:v>
                </c:pt>
                <c:pt idx="218">
                  <c:v>1.000509621656882</c:v>
                </c:pt>
                <c:pt idx="219">
                  <c:v>1.000505050505051</c:v>
                </c:pt>
                <c:pt idx="220">
                  <c:v>1.000500540583831</c:v>
                </c:pt>
                <c:pt idx="221">
                  <c:v>1.000496090804461</c:v>
                </c:pt>
                <c:pt idx="222">
                  <c:v>1.000491700102274</c:v>
                </c:pt>
                <c:pt idx="223">
                  <c:v>1.000487367436057</c:v>
                </c:pt>
                <c:pt idx="224">
                  <c:v>1.00048309178744</c:v>
                </c:pt>
                <c:pt idx="225">
                  <c:v>1.000478872160288</c:v>
                </c:pt>
                <c:pt idx="226">
                  <c:v>1.000474707580131</c:v>
                </c:pt>
                <c:pt idx="227">
                  <c:v>1.000470597093592</c:v>
                </c:pt>
                <c:pt idx="228">
                  <c:v>1.00046653976785</c:v>
                </c:pt>
                <c:pt idx="229">
                  <c:v>1.000462534690102</c:v>
                </c:pt>
                <c:pt idx="230">
                  <c:v>1.000458580967056</c:v>
                </c:pt>
                <c:pt idx="231">
                  <c:v>1.000454677724429</c:v>
                </c:pt>
                <c:pt idx="232">
                  <c:v>1.000450824106467</c:v>
                </c:pt>
                <c:pt idx="233">
                  <c:v>1.000447019275471</c:v>
                </c:pt>
                <c:pt idx="234">
                  <c:v>1.000443262411348</c:v>
                </c:pt>
                <c:pt idx="235">
                  <c:v>1.000439552711161</c:v>
                </c:pt>
                <c:pt idx="236">
                  <c:v>1.00043588938871</c:v>
                </c:pt>
                <c:pt idx="237">
                  <c:v>1.000432271674102</c:v>
                </c:pt>
                <c:pt idx="238">
                  <c:v>1.000428698813362</c:v>
                </c:pt>
                <c:pt idx="239">
                  <c:v>1.000425170068027</c:v>
                </c:pt>
                <c:pt idx="240">
                  <c:v>1.000421684714772</c:v>
                </c:pt>
                <c:pt idx="241">
                  <c:v>1.000418242045036</c:v>
                </c:pt>
                <c:pt idx="242">
                  <c:v>1.000414841364662</c:v>
                </c:pt>
                <c:pt idx="243">
                  <c:v>1.000411481993548</c:v>
                </c:pt>
                <c:pt idx="244">
                  <c:v>1.000408163265306</c:v>
                </c:pt>
                <c:pt idx="245">
                  <c:v>1.000404884526933</c:v>
                </c:pt>
                <c:pt idx="246">
                  <c:v>1.000401645138487</c:v>
                </c:pt>
                <c:pt idx="247">
                  <c:v>1.000398444472778</c:v>
                </c:pt>
                <c:pt idx="248">
                  <c:v>1.000395281915062</c:v>
                </c:pt>
                <c:pt idx="249">
                  <c:v>1.000392156862745</c:v>
                </c:pt>
                <c:pt idx="250">
                  <c:v>1.0003890687251</c:v>
                </c:pt>
                <c:pt idx="251">
                  <c:v>1.000386016922982</c:v>
                </c:pt>
                <c:pt idx="252">
                  <c:v>1.000383000888562</c:v>
                </c:pt>
                <c:pt idx="253">
                  <c:v>1.00038002006506</c:v>
                </c:pt>
                <c:pt idx="254">
                  <c:v>1.000377073906486</c:v>
                </c:pt>
                <c:pt idx="255">
                  <c:v>1.000374161877395</c:v>
                </c:pt>
                <c:pt idx="256">
                  <c:v>1.000371283452639</c:v>
                </c:pt>
                <c:pt idx="257">
                  <c:v>1.000368438117134</c:v>
                </c:pt>
                <c:pt idx="258">
                  <c:v>1.000365625365625</c:v>
                </c:pt>
                <c:pt idx="259">
                  <c:v>1.000362844702467</c:v>
                </c:pt>
                <c:pt idx="260">
                  <c:v>1.000360095641402</c:v>
                </c:pt>
                <c:pt idx="261">
                  <c:v>1.00035737770535</c:v>
                </c:pt>
                <c:pt idx="262">
                  <c:v>1.000354690426196</c:v>
                </c:pt>
                <c:pt idx="263">
                  <c:v>1.000352033344598</c:v>
                </c:pt>
                <c:pt idx="264">
                  <c:v>1.000349406009784</c:v>
                </c:pt>
                <c:pt idx="265">
                  <c:v>1.000346807979358</c:v>
                </c:pt>
                <c:pt idx="266">
                  <c:v>1.000344238819123</c:v>
                </c:pt>
                <c:pt idx="267">
                  <c:v>1.000341698102892</c:v>
                </c:pt>
                <c:pt idx="268">
                  <c:v>1.000339185412314</c:v>
                </c:pt>
                <c:pt idx="269">
                  <c:v>1.0003367003367</c:v>
                </c:pt>
                <c:pt idx="270">
                  <c:v>1.00033424247286</c:v>
                </c:pt>
                <c:pt idx="271">
                  <c:v>1.000331811424931</c:v>
                </c:pt>
                <c:pt idx="272">
                  <c:v>1.000329406804227</c:v>
                </c:pt>
                <c:pt idx="273">
                  <c:v>1.000327028229077</c:v>
                </c:pt>
                <c:pt idx="274">
                  <c:v>1.000324675324675</c:v>
                </c:pt>
                <c:pt idx="275">
                  <c:v>1.000322347722935</c:v>
                </c:pt>
                <c:pt idx="276">
                  <c:v>1.000320045062345</c:v>
                </c:pt>
                <c:pt idx="277">
                  <c:v>1.000317766987823</c:v>
                </c:pt>
                <c:pt idx="278">
                  <c:v>1.000315513150588</c:v>
                </c:pt>
                <c:pt idx="279">
                  <c:v>1.00031328320802</c:v>
                </c:pt>
                <c:pt idx="280">
                  <c:v>1.000311076823532</c:v>
                </c:pt>
                <c:pt idx="281">
                  <c:v>1.000308893666444</c:v>
                </c:pt>
                <c:pt idx="282">
                  <c:v>1.000306733411857</c:v>
                </c:pt>
                <c:pt idx="283">
                  <c:v>1.000304595740533</c:v>
                </c:pt>
                <c:pt idx="284">
                  <c:v>1.000302480338778</c:v>
                </c:pt>
                <c:pt idx="285">
                  <c:v>1.000300386898325</c:v>
                </c:pt>
                <c:pt idx="286">
                  <c:v>1.000298315116224</c:v>
                </c:pt>
                <c:pt idx="287">
                  <c:v>1.00029626469473</c:v>
                </c:pt>
                <c:pt idx="288">
                  <c:v>1.000294235341195</c:v>
                </c:pt>
                <c:pt idx="289">
                  <c:v>1.000292226767972</c:v>
                </c:pt>
                <c:pt idx="290">
                  <c:v>1.000290238692301</c:v>
                </c:pt>
                <c:pt idx="291">
                  <c:v>1.000288270836216</c:v>
                </c:pt>
                <c:pt idx="292">
                  <c:v>1.00028632292645</c:v>
                </c:pt>
                <c:pt idx="293">
                  <c:v>1.000284394694333</c:v>
                </c:pt>
                <c:pt idx="294">
                  <c:v>1.000282485875706</c:v>
                </c:pt>
                <c:pt idx="295">
                  <c:v>1.00028059621083</c:v>
                </c:pt>
                <c:pt idx="296">
                  <c:v>1.000278725444288</c:v>
                </c:pt>
                <c:pt idx="297">
                  <c:v>1.000276873324916</c:v>
                </c:pt>
                <c:pt idx="298">
                  <c:v>1.000275039605703</c:v>
                </c:pt>
                <c:pt idx="299">
                  <c:v>1.000273224043716</c:v>
                </c:pt>
                <c:pt idx="300">
                  <c:v>1.000271426400017</c:v>
                </c:pt>
                <c:pt idx="301">
                  <c:v>1.000269646439588</c:v>
                </c:pt>
                <c:pt idx="302">
                  <c:v>1.00026788393125</c:v>
                </c:pt>
                <c:pt idx="303">
                  <c:v>1.00026613864759</c:v>
                </c:pt>
                <c:pt idx="304">
                  <c:v>1.000264410364886</c:v>
                </c:pt>
                <c:pt idx="305">
                  <c:v>1.000262698863039</c:v>
                </c:pt>
                <c:pt idx="306">
                  <c:v>1.000261003925499</c:v>
                </c:pt>
                <c:pt idx="307">
                  <c:v>1.000259325339198</c:v>
                </c:pt>
                <c:pt idx="308">
                  <c:v>1.000257662894482</c:v>
                </c:pt>
              </c:numCache>
            </c:numRef>
          </c:val>
          <c:smooth val="1"/>
        </c:ser>
        <c:ser>
          <c:idx val="1"/>
          <c:order val="1"/>
          <c:tx>
            <c:strRef>
              <c:f>Sheet1!$C$1</c:f>
              <c:strCache>
                <c:ptCount val="1"/>
                <c:pt idx="0">
                  <c:v>Series 2</c:v>
                </c:pt>
              </c:strCache>
            </c:strRef>
          </c:tx>
          <c:marker>
            <c:symbol val="none"/>
          </c:marker>
          <c:cat>
            <c:numRef>
              <c:f>Sheet1!$A$2:$A$310</c:f>
              <c:numCache>
                <c:formatCode>General</c:formatCode>
                <c:ptCount val="309"/>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pt idx="113">
                  <c:v>114.0</c:v>
                </c:pt>
                <c:pt idx="114">
                  <c:v>115.0</c:v>
                </c:pt>
                <c:pt idx="115">
                  <c:v>116.0</c:v>
                </c:pt>
                <c:pt idx="116">
                  <c:v>117.0</c:v>
                </c:pt>
                <c:pt idx="117">
                  <c:v>118.0</c:v>
                </c:pt>
                <c:pt idx="118">
                  <c:v>119.0</c:v>
                </c:pt>
                <c:pt idx="119">
                  <c:v>120.0</c:v>
                </c:pt>
                <c:pt idx="120">
                  <c:v>121.0</c:v>
                </c:pt>
                <c:pt idx="121">
                  <c:v>122.0</c:v>
                </c:pt>
                <c:pt idx="122">
                  <c:v>123.0</c:v>
                </c:pt>
                <c:pt idx="123">
                  <c:v>124.0</c:v>
                </c:pt>
                <c:pt idx="124">
                  <c:v>125.0</c:v>
                </c:pt>
                <c:pt idx="125">
                  <c:v>126.0</c:v>
                </c:pt>
                <c:pt idx="126">
                  <c:v>127.0</c:v>
                </c:pt>
                <c:pt idx="127">
                  <c:v>128.0</c:v>
                </c:pt>
                <c:pt idx="128">
                  <c:v>129.0</c:v>
                </c:pt>
                <c:pt idx="129">
                  <c:v>130.0</c:v>
                </c:pt>
                <c:pt idx="130">
                  <c:v>131.0</c:v>
                </c:pt>
                <c:pt idx="131">
                  <c:v>132.0</c:v>
                </c:pt>
                <c:pt idx="132">
                  <c:v>133.0</c:v>
                </c:pt>
                <c:pt idx="133">
                  <c:v>134.0</c:v>
                </c:pt>
                <c:pt idx="134">
                  <c:v>135.0</c:v>
                </c:pt>
                <c:pt idx="135">
                  <c:v>136.0</c:v>
                </c:pt>
                <c:pt idx="136">
                  <c:v>137.0</c:v>
                </c:pt>
                <c:pt idx="137">
                  <c:v>138.0</c:v>
                </c:pt>
                <c:pt idx="138">
                  <c:v>139.0</c:v>
                </c:pt>
                <c:pt idx="139">
                  <c:v>140.0</c:v>
                </c:pt>
                <c:pt idx="140">
                  <c:v>141.0</c:v>
                </c:pt>
                <c:pt idx="141">
                  <c:v>142.0</c:v>
                </c:pt>
                <c:pt idx="142">
                  <c:v>143.0</c:v>
                </c:pt>
                <c:pt idx="143">
                  <c:v>144.0</c:v>
                </c:pt>
                <c:pt idx="144">
                  <c:v>145.0</c:v>
                </c:pt>
                <c:pt idx="145">
                  <c:v>146.0</c:v>
                </c:pt>
                <c:pt idx="146">
                  <c:v>147.0</c:v>
                </c:pt>
                <c:pt idx="147">
                  <c:v>148.0</c:v>
                </c:pt>
                <c:pt idx="148">
                  <c:v>149.0</c:v>
                </c:pt>
                <c:pt idx="149">
                  <c:v>150.0</c:v>
                </c:pt>
                <c:pt idx="150">
                  <c:v>151.0</c:v>
                </c:pt>
                <c:pt idx="151">
                  <c:v>152.0</c:v>
                </c:pt>
                <c:pt idx="152">
                  <c:v>153.0</c:v>
                </c:pt>
                <c:pt idx="153">
                  <c:v>154.0</c:v>
                </c:pt>
                <c:pt idx="154">
                  <c:v>155.0</c:v>
                </c:pt>
                <c:pt idx="155">
                  <c:v>156.0</c:v>
                </c:pt>
                <c:pt idx="156">
                  <c:v>157.0</c:v>
                </c:pt>
                <c:pt idx="157">
                  <c:v>158.0</c:v>
                </c:pt>
                <c:pt idx="158">
                  <c:v>159.0</c:v>
                </c:pt>
                <c:pt idx="159">
                  <c:v>160.0</c:v>
                </c:pt>
                <c:pt idx="160">
                  <c:v>161.0</c:v>
                </c:pt>
                <c:pt idx="161">
                  <c:v>162.0</c:v>
                </c:pt>
                <c:pt idx="162">
                  <c:v>163.0</c:v>
                </c:pt>
                <c:pt idx="163">
                  <c:v>164.0</c:v>
                </c:pt>
                <c:pt idx="164">
                  <c:v>165.0</c:v>
                </c:pt>
                <c:pt idx="165">
                  <c:v>166.0</c:v>
                </c:pt>
                <c:pt idx="166">
                  <c:v>167.0</c:v>
                </c:pt>
                <c:pt idx="167">
                  <c:v>168.0</c:v>
                </c:pt>
                <c:pt idx="168">
                  <c:v>169.0</c:v>
                </c:pt>
                <c:pt idx="169">
                  <c:v>170.0</c:v>
                </c:pt>
                <c:pt idx="170">
                  <c:v>171.0</c:v>
                </c:pt>
                <c:pt idx="171">
                  <c:v>172.0</c:v>
                </c:pt>
                <c:pt idx="172">
                  <c:v>173.0</c:v>
                </c:pt>
                <c:pt idx="173">
                  <c:v>174.0</c:v>
                </c:pt>
                <c:pt idx="174">
                  <c:v>175.0</c:v>
                </c:pt>
                <c:pt idx="175">
                  <c:v>176.0</c:v>
                </c:pt>
                <c:pt idx="176">
                  <c:v>177.0</c:v>
                </c:pt>
                <c:pt idx="177">
                  <c:v>178.0</c:v>
                </c:pt>
                <c:pt idx="178">
                  <c:v>179.0</c:v>
                </c:pt>
                <c:pt idx="179">
                  <c:v>180.0</c:v>
                </c:pt>
                <c:pt idx="180">
                  <c:v>181.0</c:v>
                </c:pt>
                <c:pt idx="181">
                  <c:v>182.0</c:v>
                </c:pt>
                <c:pt idx="182">
                  <c:v>183.0</c:v>
                </c:pt>
                <c:pt idx="183">
                  <c:v>184.0</c:v>
                </c:pt>
                <c:pt idx="184">
                  <c:v>185.0</c:v>
                </c:pt>
                <c:pt idx="185">
                  <c:v>186.0</c:v>
                </c:pt>
                <c:pt idx="186">
                  <c:v>187.0</c:v>
                </c:pt>
                <c:pt idx="187">
                  <c:v>188.0</c:v>
                </c:pt>
                <c:pt idx="188">
                  <c:v>189.0</c:v>
                </c:pt>
                <c:pt idx="189">
                  <c:v>190.0</c:v>
                </c:pt>
                <c:pt idx="190">
                  <c:v>191.0</c:v>
                </c:pt>
                <c:pt idx="191">
                  <c:v>192.0</c:v>
                </c:pt>
                <c:pt idx="192">
                  <c:v>193.0</c:v>
                </c:pt>
                <c:pt idx="193">
                  <c:v>194.0</c:v>
                </c:pt>
                <c:pt idx="194">
                  <c:v>195.0</c:v>
                </c:pt>
                <c:pt idx="195">
                  <c:v>196.0</c:v>
                </c:pt>
                <c:pt idx="196">
                  <c:v>197.0</c:v>
                </c:pt>
                <c:pt idx="197">
                  <c:v>198.0</c:v>
                </c:pt>
                <c:pt idx="198">
                  <c:v>199.0</c:v>
                </c:pt>
                <c:pt idx="199">
                  <c:v>200.0</c:v>
                </c:pt>
                <c:pt idx="200">
                  <c:v>201.0</c:v>
                </c:pt>
                <c:pt idx="201">
                  <c:v>202.0</c:v>
                </c:pt>
                <c:pt idx="202">
                  <c:v>203.0</c:v>
                </c:pt>
                <c:pt idx="203">
                  <c:v>204.0</c:v>
                </c:pt>
                <c:pt idx="204">
                  <c:v>205.0</c:v>
                </c:pt>
                <c:pt idx="205">
                  <c:v>206.0</c:v>
                </c:pt>
                <c:pt idx="206">
                  <c:v>207.0</c:v>
                </c:pt>
                <c:pt idx="207">
                  <c:v>208.0</c:v>
                </c:pt>
                <c:pt idx="208">
                  <c:v>209.0</c:v>
                </c:pt>
                <c:pt idx="209">
                  <c:v>210.0</c:v>
                </c:pt>
                <c:pt idx="210">
                  <c:v>211.0</c:v>
                </c:pt>
                <c:pt idx="211">
                  <c:v>212.0</c:v>
                </c:pt>
                <c:pt idx="212">
                  <c:v>213.0</c:v>
                </c:pt>
                <c:pt idx="213">
                  <c:v>214.0</c:v>
                </c:pt>
                <c:pt idx="214">
                  <c:v>215.0</c:v>
                </c:pt>
                <c:pt idx="215">
                  <c:v>216.0</c:v>
                </c:pt>
                <c:pt idx="216">
                  <c:v>217.0</c:v>
                </c:pt>
                <c:pt idx="217">
                  <c:v>218.0</c:v>
                </c:pt>
                <c:pt idx="218">
                  <c:v>219.0</c:v>
                </c:pt>
                <c:pt idx="219">
                  <c:v>220.0</c:v>
                </c:pt>
                <c:pt idx="220">
                  <c:v>221.0</c:v>
                </c:pt>
                <c:pt idx="221">
                  <c:v>222.0</c:v>
                </c:pt>
                <c:pt idx="222">
                  <c:v>223.0</c:v>
                </c:pt>
                <c:pt idx="223">
                  <c:v>224.0</c:v>
                </c:pt>
                <c:pt idx="224">
                  <c:v>225.0</c:v>
                </c:pt>
                <c:pt idx="225">
                  <c:v>226.0</c:v>
                </c:pt>
                <c:pt idx="226">
                  <c:v>227.0</c:v>
                </c:pt>
                <c:pt idx="227">
                  <c:v>228.0</c:v>
                </c:pt>
                <c:pt idx="228">
                  <c:v>229.0</c:v>
                </c:pt>
                <c:pt idx="229">
                  <c:v>230.0</c:v>
                </c:pt>
                <c:pt idx="230">
                  <c:v>231.0</c:v>
                </c:pt>
                <c:pt idx="231">
                  <c:v>232.0</c:v>
                </c:pt>
                <c:pt idx="232">
                  <c:v>233.0</c:v>
                </c:pt>
                <c:pt idx="233">
                  <c:v>234.0</c:v>
                </c:pt>
                <c:pt idx="234">
                  <c:v>235.0</c:v>
                </c:pt>
                <c:pt idx="235">
                  <c:v>236.0</c:v>
                </c:pt>
                <c:pt idx="236">
                  <c:v>237.0</c:v>
                </c:pt>
                <c:pt idx="237">
                  <c:v>238.0</c:v>
                </c:pt>
                <c:pt idx="238">
                  <c:v>239.0</c:v>
                </c:pt>
                <c:pt idx="239">
                  <c:v>240.0</c:v>
                </c:pt>
                <c:pt idx="240">
                  <c:v>241.0</c:v>
                </c:pt>
                <c:pt idx="241">
                  <c:v>242.0</c:v>
                </c:pt>
                <c:pt idx="242">
                  <c:v>243.0</c:v>
                </c:pt>
                <c:pt idx="243">
                  <c:v>244.0</c:v>
                </c:pt>
                <c:pt idx="244">
                  <c:v>245.0</c:v>
                </c:pt>
                <c:pt idx="245">
                  <c:v>246.0</c:v>
                </c:pt>
                <c:pt idx="246">
                  <c:v>247.0</c:v>
                </c:pt>
                <c:pt idx="247">
                  <c:v>248.0</c:v>
                </c:pt>
                <c:pt idx="248">
                  <c:v>249.0</c:v>
                </c:pt>
                <c:pt idx="249">
                  <c:v>250.0</c:v>
                </c:pt>
                <c:pt idx="250">
                  <c:v>251.0</c:v>
                </c:pt>
                <c:pt idx="251">
                  <c:v>252.0</c:v>
                </c:pt>
                <c:pt idx="252">
                  <c:v>253.0</c:v>
                </c:pt>
                <c:pt idx="253">
                  <c:v>254.0</c:v>
                </c:pt>
                <c:pt idx="254">
                  <c:v>255.0</c:v>
                </c:pt>
                <c:pt idx="255">
                  <c:v>256.0</c:v>
                </c:pt>
                <c:pt idx="256">
                  <c:v>257.0</c:v>
                </c:pt>
                <c:pt idx="257">
                  <c:v>258.0</c:v>
                </c:pt>
                <c:pt idx="258">
                  <c:v>259.0</c:v>
                </c:pt>
                <c:pt idx="259">
                  <c:v>260.0</c:v>
                </c:pt>
                <c:pt idx="260">
                  <c:v>261.0</c:v>
                </c:pt>
                <c:pt idx="261">
                  <c:v>262.0</c:v>
                </c:pt>
                <c:pt idx="262">
                  <c:v>263.0</c:v>
                </c:pt>
                <c:pt idx="263">
                  <c:v>264.0</c:v>
                </c:pt>
                <c:pt idx="264">
                  <c:v>265.0</c:v>
                </c:pt>
                <c:pt idx="265">
                  <c:v>266.0</c:v>
                </c:pt>
                <c:pt idx="266">
                  <c:v>267.0</c:v>
                </c:pt>
                <c:pt idx="267">
                  <c:v>268.0</c:v>
                </c:pt>
                <c:pt idx="268">
                  <c:v>269.0</c:v>
                </c:pt>
                <c:pt idx="269">
                  <c:v>270.0</c:v>
                </c:pt>
                <c:pt idx="270">
                  <c:v>271.0</c:v>
                </c:pt>
                <c:pt idx="271">
                  <c:v>272.0</c:v>
                </c:pt>
                <c:pt idx="272">
                  <c:v>273.0</c:v>
                </c:pt>
                <c:pt idx="273">
                  <c:v>274.0</c:v>
                </c:pt>
                <c:pt idx="274">
                  <c:v>275.0</c:v>
                </c:pt>
                <c:pt idx="275">
                  <c:v>276.0</c:v>
                </c:pt>
                <c:pt idx="276">
                  <c:v>277.0</c:v>
                </c:pt>
                <c:pt idx="277">
                  <c:v>278.0</c:v>
                </c:pt>
                <c:pt idx="278">
                  <c:v>279.0</c:v>
                </c:pt>
                <c:pt idx="279">
                  <c:v>280.0</c:v>
                </c:pt>
                <c:pt idx="280">
                  <c:v>281.0</c:v>
                </c:pt>
                <c:pt idx="281">
                  <c:v>282.0</c:v>
                </c:pt>
                <c:pt idx="282">
                  <c:v>283.0</c:v>
                </c:pt>
                <c:pt idx="283">
                  <c:v>284.0</c:v>
                </c:pt>
                <c:pt idx="284">
                  <c:v>285.0</c:v>
                </c:pt>
                <c:pt idx="285">
                  <c:v>286.0</c:v>
                </c:pt>
                <c:pt idx="286">
                  <c:v>287.0</c:v>
                </c:pt>
                <c:pt idx="287">
                  <c:v>288.0</c:v>
                </c:pt>
                <c:pt idx="288">
                  <c:v>289.0</c:v>
                </c:pt>
                <c:pt idx="289">
                  <c:v>290.0</c:v>
                </c:pt>
                <c:pt idx="290">
                  <c:v>291.0</c:v>
                </c:pt>
                <c:pt idx="291">
                  <c:v>292.0</c:v>
                </c:pt>
                <c:pt idx="292">
                  <c:v>293.0</c:v>
                </c:pt>
                <c:pt idx="293">
                  <c:v>294.0</c:v>
                </c:pt>
                <c:pt idx="294">
                  <c:v>295.0</c:v>
                </c:pt>
                <c:pt idx="295">
                  <c:v>296.0</c:v>
                </c:pt>
                <c:pt idx="296">
                  <c:v>297.0</c:v>
                </c:pt>
                <c:pt idx="297">
                  <c:v>298.0</c:v>
                </c:pt>
                <c:pt idx="298">
                  <c:v>299.0</c:v>
                </c:pt>
                <c:pt idx="299">
                  <c:v>300.0</c:v>
                </c:pt>
                <c:pt idx="300">
                  <c:v>301.0</c:v>
                </c:pt>
                <c:pt idx="301">
                  <c:v>302.0</c:v>
                </c:pt>
                <c:pt idx="302">
                  <c:v>303.0</c:v>
                </c:pt>
                <c:pt idx="303">
                  <c:v>304.0</c:v>
                </c:pt>
                <c:pt idx="304">
                  <c:v>305.0</c:v>
                </c:pt>
                <c:pt idx="305">
                  <c:v>306.0</c:v>
                </c:pt>
                <c:pt idx="306">
                  <c:v>307.0</c:v>
                </c:pt>
                <c:pt idx="307">
                  <c:v>308.0</c:v>
                </c:pt>
                <c:pt idx="308">
                  <c:v>309.0</c:v>
                </c:pt>
              </c:numCache>
            </c:numRef>
          </c:cat>
          <c:val>
            <c:numRef>
              <c:f>Sheet1!$C$2:$C$310</c:f>
              <c:numCache>
                <c:formatCode>General</c:formatCode>
                <c:ptCount val="309"/>
                <c:pt idx="0">
                  <c:v>8.0</c:v>
                </c:pt>
                <c:pt idx="1">
                  <c:v>4.42842712474619</c:v>
                </c:pt>
                <c:pt idx="2">
                  <c:v>3.198289965647392</c:v>
                </c:pt>
                <c:pt idx="3">
                  <c:v>2.571428571428571</c:v>
                </c:pt>
                <c:pt idx="4">
                  <c:v>2.188854381999832</c:v>
                </c:pt>
                <c:pt idx="5">
                  <c:v>1.929289458151748</c:v>
                </c:pt>
                <c:pt idx="6">
                  <c:v>1.740429320608337</c:v>
                </c:pt>
                <c:pt idx="7">
                  <c:v>1.596031744191277</c:v>
                </c:pt>
                <c:pt idx="8">
                  <c:v>1.481481481481482</c:v>
                </c:pt>
                <c:pt idx="9">
                  <c:v>1.387987987144275</c:v>
                </c:pt>
                <c:pt idx="10">
                  <c:v>1.309941482207158</c:v>
                </c:pt>
                <c:pt idx="11">
                  <c:v>1.24358942726814</c:v>
                </c:pt>
                <c:pt idx="12">
                  <c:v>1.186323469373535</c:v>
                </c:pt>
                <c:pt idx="13">
                  <c:v>1.136271858406</c:v>
                </c:pt>
                <c:pt idx="14">
                  <c:v>1.092054818247904</c:v>
                </c:pt>
                <c:pt idx="15">
                  <c:v>1.052631578947368</c:v>
                </c:pt>
                <c:pt idx="16">
                  <c:v>1.017201323674744</c:v>
                </c:pt>
                <c:pt idx="17">
                  <c:v>0.985137083910106</c:v>
                </c:pt>
                <c:pt idx="18">
                  <c:v>0.95594044744397</c:v>
                </c:pt>
                <c:pt idx="19">
                  <c:v>0.929209799695568</c:v>
                </c:pt>
                <c:pt idx="20">
                  <c:v>0.904617592690001</c:v>
                </c:pt>
                <c:pt idx="21">
                  <c:v>0.881893774513351</c:v>
                </c:pt>
                <c:pt idx="22">
                  <c:v>0.860813509071108</c:v>
                </c:pt>
                <c:pt idx="23">
                  <c:v>0.841187938952417</c:v>
                </c:pt>
                <c:pt idx="24">
                  <c:v>0.822857142857143</c:v>
                </c:pt>
                <c:pt idx="25">
                  <c:v>0.80568469970393</c:v>
                </c:pt>
                <c:pt idx="26">
                  <c:v>0.789553445339254</c:v>
                </c:pt>
                <c:pt idx="27">
                  <c:v>0.774362125741957</c:v>
                </c:pt>
                <c:pt idx="28">
                  <c:v>0.760022732018552</c:v>
                </c:pt>
                <c:pt idx="29">
                  <c:v>0.746458359501838</c:v>
                </c:pt>
                <c:pt idx="30">
                  <c:v>0.733601473761748</c:v>
                </c:pt>
                <c:pt idx="31">
                  <c:v>0.721392495472262</c:v>
                </c:pt>
                <c:pt idx="32">
                  <c:v>0.709778637290805</c:v>
                </c:pt>
                <c:pt idx="33">
                  <c:v>0.69871294152393</c:v>
                </c:pt>
                <c:pt idx="34">
                  <c:v>0.688153478970783</c:v>
                </c:pt>
                <c:pt idx="35">
                  <c:v>0.678062678062678</c:v>
                </c:pt>
                <c:pt idx="36">
                  <c:v>0.66840676003224</c:v>
                </c:pt>
                <c:pt idx="37">
                  <c:v>0.659155260903024</c:v>
                </c:pt>
                <c:pt idx="38">
                  <c:v>0.650280624988358</c:v>
                </c:pt>
                <c:pt idx="39">
                  <c:v>0.641757857615071</c:v>
                </c:pt>
                <c:pt idx="40">
                  <c:v>0.633564227155311</c:v>
                </c:pt>
                <c:pt idx="41">
                  <c:v>0.625679008313976</c:v>
                </c:pt>
                <c:pt idx="42">
                  <c:v>0.618083260096849</c:v>
                </c:pt>
                <c:pt idx="43">
                  <c:v>0.610759633062684</c:v>
                </c:pt>
                <c:pt idx="44">
                  <c:v>0.603692201407351</c:v>
                </c:pt>
                <c:pt idx="45">
                  <c:v>0.59686631619013</c:v>
                </c:pt>
                <c:pt idx="46">
                  <c:v>0.590268476629876</c:v>
                </c:pt>
                <c:pt idx="47">
                  <c:v>0.583886216902044</c:v>
                </c:pt>
                <c:pt idx="48">
                  <c:v>0.577708006279435</c:v>
                </c:pt>
                <c:pt idx="49">
                  <c:v>0.571723160798295</c:v>
                </c:pt>
                <c:pt idx="50">
                  <c:v>0.565921764911131</c:v>
                </c:pt>
                <c:pt idx="51">
                  <c:v>0.560294601819635</c:v>
                </c:pt>
                <c:pt idx="52">
                  <c:v>0.554833091374271</c:v>
                </c:pt>
                <c:pt idx="53">
                  <c:v>0.549529234588594</c:v>
                </c:pt>
                <c:pt idx="54">
                  <c:v>0.544375563951785</c:v>
                </c:pt>
                <c:pt idx="55">
                  <c:v>0.539365098836955</c:v>
                </c:pt>
                <c:pt idx="56">
                  <c:v>0.534491305399117</c:v>
                </c:pt>
                <c:pt idx="57">
                  <c:v>0.529748060438325</c:v>
                </c:pt>
                <c:pt idx="58">
                  <c:v>0.52512961877294</c:v>
                </c:pt>
                <c:pt idx="59">
                  <c:v>0.520630583727126</c:v>
                </c:pt>
                <c:pt idx="60">
                  <c:v>0.516245880387322</c:v>
                </c:pt>
                <c:pt idx="61">
                  <c:v>0.511970731325824</c:v>
                </c:pt>
                <c:pt idx="62">
                  <c:v>0.507800634526974</c:v>
                </c:pt>
                <c:pt idx="63">
                  <c:v>0.503731343283582</c:v>
                </c:pt>
                <c:pt idx="64">
                  <c:v>0.499758847859096</c:v>
                </c:pt>
                <c:pt idx="65">
                  <c:v>0.495879358735074</c:v>
                </c:pt>
                <c:pt idx="66">
                  <c:v>0.492089291284496</c:v>
                </c:pt>
                <c:pt idx="67">
                  <c:v>0.488385251729667</c:v>
                </c:pt>
                <c:pt idx="68">
                  <c:v>0.484764024259341</c:v>
                </c:pt>
                <c:pt idx="69">
                  <c:v>0.48122255919364</c:v>
                </c:pt>
                <c:pt idx="70">
                  <c:v>0.477757962097488</c:v>
                </c:pt>
                <c:pt idx="71">
                  <c:v>0.474367483753995</c:v>
                </c:pt>
                <c:pt idx="72">
                  <c:v>0.471048510918625</c:v>
                </c:pt>
                <c:pt idx="73">
                  <c:v>0.46779855778328</c:v>
                </c:pt>
                <c:pt idx="74">
                  <c:v>0.464615258086743</c:v>
                </c:pt>
                <c:pt idx="75">
                  <c:v>0.461496357814408</c:v>
                </c:pt>
                <c:pt idx="76">
                  <c:v>0.458439708435954</c:v>
                </c:pt>
                <c:pt idx="77">
                  <c:v>0.45544326063473</c:v>
                </c:pt>
                <c:pt idx="78">
                  <c:v>0.452505058487112</c:v>
                </c:pt>
                <c:pt idx="79">
                  <c:v>0.449623234054175</c:v>
                </c:pt>
                <c:pt idx="80">
                  <c:v>0.446796002351558</c:v>
                </c:pt>
                <c:pt idx="81">
                  <c:v>0.444021656666675</c:v>
                </c:pt>
                <c:pt idx="82">
                  <c:v>0.441298564195242</c:v>
                </c:pt>
                <c:pt idx="83">
                  <c:v>0.438625161971711</c:v>
                </c:pt>
                <c:pt idx="84">
                  <c:v>0.435999953070467</c:v>
                </c:pt>
                <c:pt idx="85">
                  <c:v>0.433421503056764</c:v>
                </c:pt>
                <c:pt idx="86">
                  <c:v>0.430888436668196</c:v>
                </c:pt>
                <c:pt idx="87">
                  <c:v>0.428399434709223</c:v>
                </c:pt>
                <c:pt idx="88">
                  <c:v>0.425953231142749</c:v>
                </c:pt>
                <c:pt idx="89">
                  <c:v>0.423548610364147</c:v>
                </c:pt>
                <c:pt idx="90">
                  <c:v>0.421184404644344</c:v>
                </c:pt>
                <c:pt idx="91">
                  <c:v>0.41885949172971</c:v>
                </c:pt>
                <c:pt idx="92">
                  <c:v>0.416572792587511</c:v>
                </c:pt>
                <c:pt idx="93">
                  <c:v>0.414323269286584</c:v>
                </c:pt>
                <c:pt idx="94">
                  <c:v>0.412109923003772</c:v>
                </c:pt>
                <c:pt idx="95">
                  <c:v>0.409931792147365</c:v>
                </c:pt>
                <c:pt idx="96">
                  <c:v>0.40778795058953</c:v>
                </c:pt>
                <c:pt idx="97">
                  <c:v>0.405677506000314</c:v>
                </c:pt>
                <c:pt idx="98">
                  <c:v>0.403599598276392</c:v>
                </c:pt>
                <c:pt idx="99">
                  <c:v>0.401553398058252</c:v>
                </c:pt>
                <c:pt idx="100">
                  <c:v>0.399538105329997</c:v>
                </c:pt>
                <c:pt idx="101">
                  <c:v>0.397552948096365</c:v>
                </c:pt>
                <c:pt idx="102">
                  <c:v>0.395597181131993</c:v>
                </c:pt>
                <c:pt idx="103">
                  <c:v>0.393670084798295</c:v>
                </c:pt>
                <c:pt idx="104">
                  <c:v>0.391770963923681</c:v>
                </c:pt>
                <c:pt idx="105">
                  <c:v>0.389899146743148</c:v>
                </c:pt>
                <c:pt idx="106">
                  <c:v>0.388053983893542</c:v>
                </c:pt>
                <c:pt idx="107">
                  <c:v>0.386234847461085</c:v>
                </c:pt>
                <c:pt idx="108">
                  <c:v>0.384441130077976</c:v>
                </c:pt>
                <c:pt idx="109">
                  <c:v>0.382672244065091</c:v>
                </c:pt>
                <c:pt idx="110">
                  <c:v>0.380927620618053</c:v>
                </c:pt>
                <c:pt idx="111">
                  <c:v>0.379206709034072</c:v>
                </c:pt>
                <c:pt idx="112">
                  <c:v>0.37750897597718</c:v>
                </c:pt>
                <c:pt idx="113">
                  <c:v>0.375833904779626</c:v>
                </c:pt>
                <c:pt idx="114">
                  <c:v>0.374180994777334</c:v>
                </c:pt>
                <c:pt idx="115">
                  <c:v>0.372549760677488</c:v>
                </c:pt>
                <c:pt idx="116">
                  <c:v>0.370939731956421</c:v>
                </c:pt>
                <c:pt idx="117">
                  <c:v>0.369350452286098</c:v>
                </c:pt>
                <c:pt idx="118">
                  <c:v>0.367781478987617</c:v>
                </c:pt>
                <c:pt idx="119">
                  <c:v>0.366232382510219</c:v>
                </c:pt>
                <c:pt idx="120">
                  <c:v>0.364702745934417</c:v>
                </c:pt>
                <c:pt idx="121">
                  <c:v>0.363192164497943</c:v>
                </c:pt>
                <c:pt idx="122">
                  <c:v>0.361700245143267</c:v>
                </c:pt>
                <c:pt idx="123">
                  <c:v>0.360226606085554</c:v>
                </c:pt>
                <c:pt idx="124">
                  <c:v>0.358770876399966</c:v>
                </c:pt>
                <c:pt idx="125">
                  <c:v>0.357332695627295</c:v>
                </c:pt>
                <c:pt idx="126">
                  <c:v>0.355911713396972</c:v>
                </c:pt>
                <c:pt idx="127">
                  <c:v>0.354507589066556</c:v>
                </c:pt>
                <c:pt idx="128">
                  <c:v>0.353119991376855</c:v>
                </c:pt>
                <c:pt idx="129">
                  <c:v>0.351748598121886</c:v>
                </c:pt>
                <c:pt idx="130">
                  <c:v>0.350393095832924</c:v>
                </c:pt>
                <c:pt idx="131">
                  <c:v>0.34905317947593</c:v>
                </c:pt>
                <c:pt idx="132">
                  <c:v>0.347728552161705</c:v>
                </c:pt>
                <c:pt idx="133">
                  <c:v>0.346418924868125</c:v>
                </c:pt>
                <c:pt idx="134">
                  <c:v>0.345124016173885</c:v>
                </c:pt>
                <c:pt idx="135">
                  <c:v>0.343843552003173</c:v>
                </c:pt>
                <c:pt idx="136">
                  <c:v>0.342577265380761</c:v>
                </c:pt>
                <c:pt idx="137">
                  <c:v>0.341324896197014</c:v>
                </c:pt>
                <c:pt idx="138">
                  <c:v>0.340086190982334</c:v>
                </c:pt>
                <c:pt idx="139">
                  <c:v>0.338860902690607</c:v>
                </c:pt>
                <c:pt idx="140">
                  <c:v>0.337648790491225</c:v>
                </c:pt>
                <c:pt idx="141">
                  <c:v>0.336449619569283</c:v>
                </c:pt>
                <c:pt idx="142">
                  <c:v>0.335263160933577</c:v>
                </c:pt>
                <c:pt idx="143">
                  <c:v>0.334089191232048</c:v>
                </c:pt>
                <c:pt idx="144">
                  <c:v>0.332927492574326</c:v>
                </c:pt>
                <c:pt idx="145">
                  <c:v>0.331777852361054</c:v>
                </c:pt>
                <c:pt idx="146">
                  <c:v>0.330640063119695</c:v>
                </c:pt>
                <c:pt idx="147">
                  <c:v>0.32951392234653</c:v>
                </c:pt>
                <c:pt idx="148">
                  <c:v>0.328399232354561</c:v>
                </c:pt>
                <c:pt idx="149">
                  <c:v>0.327295800127082</c:v>
                </c:pt>
                <c:pt idx="150">
                  <c:v>0.32620343717665</c:v>
                </c:pt>
                <c:pt idx="151">
                  <c:v>0.325121959409233</c:v>
                </c:pt>
                <c:pt idx="152">
                  <c:v>0.324051186993307</c:v>
                </c:pt>
                <c:pt idx="153">
                  <c:v>0.322990944233694</c:v>
                </c:pt>
                <c:pt idx="154">
                  <c:v>0.321941059449934</c:v>
                </c:pt>
                <c:pt idx="155">
                  <c:v>0.320901364859005</c:v>
                </c:pt>
                <c:pt idx="156">
                  <c:v>0.319871696462208</c:v>
                </c:pt>
                <c:pt idx="157">
                  <c:v>0.318851893936036</c:v>
                </c:pt>
                <c:pt idx="158">
                  <c:v>0.317841800526873</c:v>
                </c:pt>
                <c:pt idx="159">
                  <c:v>0.316841262949353</c:v>
                </c:pt>
                <c:pt idx="160">
                  <c:v>0.315850131288247</c:v>
                </c:pt>
                <c:pt idx="161">
                  <c:v>0.314868258903711</c:v>
                </c:pt>
                <c:pt idx="162">
                  <c:v>0.313895502339776</c:v>
                </c:pt>
                <c:pt idx="163">
                  <c:v>0.312931721235953</c:v>
                </c:pt>
                <c:pt idx="164">
                  <c:v>0.31197677824181</c:v>
                </c:pt>
                <c:pt idx="165">
                  <c:v>0.311030538934419</c:v>
                </c:pt>
                <c:pt idx="166">
                  <c:v>0.310092871738558</c:v>
                </c:pt>
                <c:pt idx="167">
                  <c:v>0.309163647849553</c:v>
                </c:pt>
                <c:pt idx="168">
                  <c:v>0.308242741158662</c:v>
                </c:pt>
                <c:pt idx="169">
                  <c:v>0.307330028180907</c:v>
                </c:pt>
                <c:pt idx="170">
                  <c:v>0.306425387985243</c:v>
                </c:pt>
                <c:pt idx="171">
                  <c:v>0.305528702127003</c:v>
                </c:pt>
                <c:pt idx="172">
                  <c:v>0.304639854582501</c:v>
                </c:pt>
                <c:pt idx="173">
                  <c:v>0.303758731685734</c:v>
                </c:pt>
                <c:pt idx="174">
                  <c:v>0.302885222067093</c:v>
                </c:pt>
                <c:pt idx="175">
                  <c:v>0.302019216594015</c:v>
                </c:pt>
                <c:pt idx="176">
                  <c:v>0.301160608313498</c:v>
                </c:pt>
                <c:pt idx="177">
                  <c:v>0.300309292396408</c:v>
                </c:pt>
                <c:pt idx="178">
                  <c:v>0.299465166083523</c:v>
                </c:pt>
                <c:pt idx="179">
                  <c:v>0.298628128633245</c:v>
                </c:pt>
                <c:pt idx="180">
                  <c:v>0.297798081270906</c:v>
                </c:pt>
                <c:pt idx="181">
                  <c:v>0.296974927139641</c:v>
                </c:pt>
                <c:pt idx="182">
                  <c:v>0.296158571252738</c:v>
                </c:pt>
                <c:pt idx="183">
                  <c:v>0.295348920447437</c:v>
                </c:pt>
                <c:pt idx="184">
                  <c:v>0.294545883340111</c:v>
                </c:pt>
                <c:pt idx="185">
                  <c:v>0.293749370282793</c:v>
                </c:pt>
                <c:pt idx="186">
                  <c:v>0.29295929332099</c:v>
                </c:pt>
                <c:pt idx="187">
                  <c:v>0.292175566152746</c:v>
                </c:pt>
                <c:pt idx="188">
                  <c:v>0.291398104088907</c:v>
                </c:pt>
                <c:pt idx="189">
                  <c:v>0.290626824014553</c:v>
                </c:pt>
                <c:pt idx="190">
                  <c:v>0.289861644351545</c:v>
                </c:pt>
                <c:pt idx="191">
                  <c:v>0.289102485022163</c:v>
                </c:pt>
                <c:pt idx="192">
                  <c:v>0.288349267413785</c:v>
                </c:pt>
                <c:pt idx="193">
                  <c:v>0.287601914344578</c:v>
                </c:pt>
                <c:pt idx="194">
                  <c:v>0.286860350030174</c:v>
                </c:pt>
                <c:pt idx="195">
                  <c:v>0.286124500051277</c:v>
                </c:pt>
                <c:pt idx="196">
                  <c:v>0.285394291322197</c:v>
                </c:pt>
                <c:pt idx="197">
                  <c:v>0.284669652060257</c:v>
                </c:pt>
                <c:pt idx="198">
                  <c:v>0.283950511756058</c:v>
                </c:pt>
                <c:pt idx="199">
                  <c:v>0.28323680114457</c:v>
                </c:pt>
                <c:pt idx="200">
                  <c:v>0.282528452177016</c:v>
                </c:pt>
                <c:pt idx="201">
                  <c:v>0.281825397993541</c:v>
                </c:pt>
                <c:pt idx="202">
                  <c:v>0.281127572896614</c:v>
                </c:pt>
                <c:pt idx="203">
                  <c:v>0.280434912325162</c:v>
                </c:pt>
                <c:pt idx="204">
                  <c:v>0.279747352829407</c:v>
                </c:pt>
                <c:pt idx="205">
                  <c:v>0.279064832046372</c:v>
                </c:pt>
                <c:pt idx="206">
                  <c:v>0.278387288676054</c:v>
                </c:pt>
                <c:pt idx="207">
                  <c:v>0.277714662458222</c:v>
                </c:pt>
                <c:pt idx="208">
                  <c:v>0.277046894149842</c:v>
                </c:pt>
                <c:pt idx="209">
                  <c:v>0.276383925503094</c:v>
                </c:pt>
                <c:pt idx="210">
                  <c:v>0.275725699243962</c:v>
                </c:pt>
                <c:pt idx="211">
                  <c:v>0.275072159051393</c:v>
                </c:pt>
                <c:pt idx="212">
                  <c:v>0.274423249536994</c:v>
                </c:pt>
                <c:pt idx="213">
                  <c:v>0.273778916225258</c:v>
                </c:pt>
                <c:pt idx="214">
                  <c:v>0.273139105534296</c:v>
                </c:pt>
                <c:pt idx="215">
                  <c:v>0.272503764757069</c:v>
                </c:pt>
                <c:pt idx="216">
                  <c:v>0.271872842043098</c:v>
                </c:pt>
                <c:pt idx="217">
                  <c:v>0.271246286380637</c:v>
                </c:pt>
                <c:pt idx="218">
                  <c:v>0.270624047579302</c:v>
                </c:pt>
                <c:pt idx="219">
                  <c:v>0.270006076253132</c:v>
                </c:pt>
                <c:pt idx="220">
                  <c:v>0.269392323804084</c:v>
                </c:pt>
                <c:pt idx="221">
                  <c:v>0.26878274240593</c:v>
                </c:pt>
                <c:pt idx="222">
                  <c:v>0.268177284988562</c:v>
                </c:pt>
                <c:pt idx="223">
                  <c:v>0.267575905222682</c:v>
                </c:pt>
                <c:pt idx="224">
                  <c:v>0.266978557504873</c:v>
                </c:pt>
                <c:pt idx="225">
                  <c:v>0.26638519694303</c:v>
                </c:pt>
                <c:pt idx="226">
                  <c:v>0.265795779342153</c:v>
                </c:pt>
                <c:pt idx="227">
                  <c:v>0.265210261190483</c:v>
                </c:pt>
                <c:pt idx="228">
                  <c:v>0.264628599645972</c:v>
                </c:pt>
                <c:pt idx="229">
                  <c:v>0.264050752523084</c:v>
                </c:pt>
                <c:pt idx="230">
                  <c:v>0.263476678279908</c:v>
                </c:pt>
                <c:pt idx="231">
                  <c:v>0.262906336005579</c:v>
                </c:pt>
                <c:pt idx="232">
                  <c:v>0.262339685408002</c:v>
                </c:pt>
                <c:pt idx="233">
                  <c:v>0.261776686801866</c:v>
                </c:pt>
                <c:pt idx="234">
                  <c:v>0.261217301096936</c:v>
                </c:pt>
                <c:pt idx="235">
                  <c:v>0.260661489786625</c:v>
                </c:pt>
                <c:pt idx="236">
                  <c:v>0.260109214936832</c:v>
                </c:pt>
                <c:pt idx="237">
                  <c:v>0.259560439175041</c:v>
                </c:pt>
                <c:pt idx="238">
                  <c:v>0.259015125679668</c:v>
                </c:pt>
                <c:pt idx="239">
                  <c:v>0.258473238169658</c:v>
                </c:pt>
                <c:pt idx="240">
                  <c:v>0.257934740894323</c:v>
                </c:pt>
                <c:pt idx="241">
                  <c:v>0.25739959862341</c:v>
                </c:pt>
                <c:pt idx="242">
                  <c:v>0.256867776637391</c:v>
                </c:pt>
                <c:pt idx="243">
                  <c:v>0.256339240717985</c:v>
                </c:pt>
                <c:pt idx="244">
                  <c:v>0.255813957138883</c:v>
                </c:pt>
                <c:pt idx="245">
                  <c:v>0.255291892656687</c:v>
                </c:pt>
                <c:pt idx="246">
                  <c:v>0.254773014502052</c:v>
                </c:pt>
                <c:pt idx="247">
                  <c:v>0.254257290371027</c:v>
                </c:pt>
                <c:pt idx="248">
                  <c:v>0.253744688416587</c:v>
                </c:pt>
                <c:pt idx="249">
                  <c:v>0.253235177240348</c:v>
                </c:pt>
                <c:pt idx="250">
                  <c:v>0.252728725884477</c:v>
                </c:pt>
                <c:pt idx="251">
                  <c:v>0.252225303823767</c:v>
                </c:pt>
                <c:pt idx="252">
                  <c:v>0.251724880957895</c:v>
                </c:pt>
                <c:pt idx="253">
                  <c:v>0.25122742760384</c:v>
                </c:pt>
                <c:pt idx="254">
                  <c:v>0.250732914488475</c:v>
                </c:pt>
                <c:pt idx="255">
                  <c:v>0.250241312741313</c:v>
                </c:pt>
                <c:pt idx="256">
                  <c:v>0.249752593887409</c:v>
                </c:pt>
                <c:pt idx="257">
                  <c:v>0.24926672984042</c:v>
                </c:pt>
                <c:pt idx="258">
                  <c:v>0.248783692895808</c:v>
                </c:pt>
                <c:pt idx="259">
                  <c:v>0.24830345572419</c:v>
                </c:pt>
                <c:pt idx="260">
                  <c:v>0.247825991364828</c:v>
                </c:pt>
                <c:pt idx="261">
                  <c:v>0.247351273219256</c:v>
                </c:pt>
                <c:pt idx="262">
                  <c:v>0.246879275045047</c:v>
                </c:pt>
                <c:pt idx="263">
                  <c:v>0.246409970949699</c:v>
                </c:pt>
                <c:pt idx="264">
                  <c:v>0.245943335384665</c:v>
                </c:pt>
                <c:pt idx="265">
                  <c:v>0.245479343139488</c:v>
                </c:pt>
                <c:pt idx="266">
                  <c:v>0.245017969336075</c:v>
                </c:pt>
                <c:pt idx="267">
                  <c:v>0.24455918942308</c:v>
                </c:pt>
                <c:pt idx="268">
                  <c:v>0.244102979170404</c:v>
                </c:pt>
                <c:pt idx="269">
                  <c:v>0.243649314663807</c:v>
                </c:pt>
                <c:pt idx="270">
                  <c:v>0.243198172299636</c:v>
                </c:pt>
                <c:pt idx="271">
                  <c:v>0.242749528779648</c:v>
                </c:pt>
                <c:pt idx="272">
                  <c:v>0.242303361105956</c:v>
                </c:pt>
                <c:pt idx="273">
                  <c:v>0.241859646576056</c:v>
                </c:pt>
                <c:pt idx="274">
                  <c:v>0.241418362777973</c:v>
                </c:pt>
                <c:pt idx="275">
                  <c:v>0.240979487585491</c:v>
                </c:pt>
                <c:pt idx="276">
                  <c:v>0.240542999153487</c:v>
                </c:pt>
                <c:pt idx="277">
                  <c:v>0.240108875913351</c:v>
                </c:pt>
                <c:pt idx="278">
                  <c:v>0.239677096568504</c:v>
                </c:pt>
                <c:pt idx="279">
                  <c:v>0.239247640089998</c:v>
                </c:pt>
                <c:pt idx="280">
                  <c:v>0.238820485712206</c:v>
                </c:pt>
                <c:pt idx="281">
                  <c:v>0.238395612928595</c:v>
                </c:pt>
                <c:pt idx="282">
                  <c:v>0.237973001487586</c:v>
                </c:pt>
                <c:pt idx="283">
                  <c:v>0.237552631388488</c:v>
                </c:pt>
                <c:pt idx="284">
                  <c:v>0.237134482877516</c:v>
                </c:pt>
                <c:pt idx="285">
                  <c:v>0.236718536443882</c:v>
                </c:pt>
                <c:pt idx="286">
                  <c:v>0.236304772815968</c:v>
                </c:pt>
                <c:pt idx="287">
                  <c:v>0.235893172957562</c:v>
                </c:pt>
                <c:pt idx="288">
                  <c:v>0.23548371806418</c:v>
                </c:pt>
                <c:pt idx="289">
                  <c:v>0.235076389559441</c:v>
                </c:pt>
                <c:pt idx="290">
                  <c:v>0.234671169091531</c:v>
                </c:pt>
                <c:pt idx="291">
                  <c:v>0.234268038529712</c:v>
                </c:pt>
                <c:pt idx="292">
                  <c:v>0.233866979960917</c:v>
                </c:pt>
                <c:pt idx="293">
                  <c:v>0.233467975686398</c:v>
                </c:pt>
                <c:pt idx="294">
                  <c:v>0.233071008218435</c:v>
                </c:pt>
                <c:pt idx="295">
                  <c:v>0.232676060277117</c:v>
                </c:pt>
                <c:pt idx="296">
                  <c:v>0.232283114787171</c:v>
                </c:pt>
                <c:pt idx="297">
                  <c:v>0.231892154874858</c:v>
                </c:pt>
                <c:pt idx="298">
                  <c:v>0.231503163864925</c:v>
                </c:pt>
                <c:pt idx="299">
                  <c:v>0.23111612527761</c:v>
                </c:pt>
                <c:pt idx="300">
                  <c:v>0.230731022825705</c:v>
                </c:pt>
                <c:pt idx="301">
                  <c:v>0.230347840411671</c:v>
                </c:pt>
                <c:pt idx="302">
                  <c:v>0.229966562124806</c:v>
                </c:pt>
                <c:pt idx="303">
                  <c:v>0.229587172238468</c:v>
                </c:pt>
                <c:pt idx="304">
                  <c:v>0.229209655207344</c:v>
                </c:pt>
                <c:pt idx="305">
                  <c:v>0.228833995664767</c:v>
                </c:pt>
                <c:pt idx="306">
                  <c:v>0.228460178420087</c:v>
                </c:pt>
                <c:pt idx="307">
                  <c:v>0.228088188456086</c:v>
                </c:pt>
                <c:pt idx="308">
                  <c:v>0.22771801092644</c:v>
                </c:pt>
              </c:numCache>
            </c:numRef>
          </c:val>
          <c:smooth val="1"/>
        </c:ser>
        <c:dLbls>
          <c:showLegendKey val="0"/>
          <c:showVal val="0"/>
          <c:showCatName val="0"/>
          <c:showSerName val="0"/>
          <c:showPercent val="0"/>
          <c:showBubbleSize val="0"/>
        </c:dLbls>
        <c:marker val="1"/>
        <c:smooth val="0"/>
        <c:axId val="611848104"/>
        <c:axId val="611754440"/>
      </c:lineChart>
      <c:catAx>
        <c:axId val="611848104"/>
        <c:scaling>
          <c:orientation val="minMax"/>
        </c:scaling>
        <c:delete val="0"/>
        <c:axPos val="b"/>
        <c:title>
          <c:tx>
            <c:rich>
              <a:bodyPr/>
              <a:lstStyle/>
              <a:p>
                <a:pPr>
                  <a:defRPr/>
                </a:pPr>
                <a:r>
                  <a:rPr lang="en-US" b="0" i="0" dirty="0" smtClean="0">
                    <a:latin typeface="Arial"/>
                  </a:rPr>
                  <a:t>Volume</a:t>
                </a:r>
                <a:endParaRPr lang="en-US" b="0" i="0" dirty="0">
                  <a:latin typeface="Arial"/>
                </a:endParaRPr>
              </a:p>
            </c:rich>
          </c:tx>
          <c:layout/>
          <c:overlay val="0"/>
        </c:title>
        <c:numFmt formatCode="General" sourceLinked="1"/>
        <c:majorTickMark val="none"/>
        <c:minorTickMark val="none"/>
        <c:tickLblPos val="none"/>
        <c:spPr>
          <a:ln w="22225"/>
        </c:spPr>
        <c:txPr>
          <a:bodyPr/>
          <a:lstStyle/>
          <a:p>
            <a:pPr>
              <a:defRPr baseline="0">
                <a:latin typeface="Arial"/>
              </a:defRPr>
            </a:pPr>
            <a:endParaRPr lang="en-US"/>
          </a:p>
        </c:txPr>
        <c:crossAx val="611754440"/>
        <c:crosses val="autoZero"/>
        <c:auto val="1"/>
        <c:lblAlgn val="ctr"/>
        <c:lblOffset val="100"/>
        <c:noMultiLvlLbl val="0"/>
      </c:catAx>
      <c:valAx>
        <c:axId val="611754440"/>
        <c:scaling>
          <c:orientation val="minMax"/>
          <c:max val="2.0"/>
        </c:scaling>
        <c:delete val="0"/>
        <c:axPos val="l"/>
        <c:title>
          <c:tx>
            <c:rich>
              <a:bodyPr rot="-5400000" vert="horz"/>
              <a:lstStyle/>
              <a:p>
                <a:pPr>
                  <a:defRPr/>
                </a:pPr>
                <a:r>
                  <a:rPr lang="en-US" b="0" i="0" dirty="0" smtClean="0">
                    <a:latin typeface="Arial"/>
                  </a:rPr>
                  <a:t>Energy density</a:t>
                </a:r>
                <a:endParaRPr lang="en-US" b="0" i="0" dirty="0">
                  <a:latin typeface="Arial"/>
                </a:endParaRPr>
              </a:p>
            </c:rich>
          </c:tx>
          <c:layout>
            <c:manualLayout>
              <c:xMode val="edge"/>
              <c:yMode val="edge"/>
              <c:x val="0.00472238496737052"/>
              <c:y val="0.279993426849646"/>
            </c:manualLayout>
          </c:layout>
          <c:overlay val="0"/>
        </c:title>
        <c:numFmt formatCode="General" sourceLinked="1"/>
        <c:majorTickMark val="none"/>
        <c:minorTickMark val="none"/>
        <c:tickLblPos val="none"/>
        <c:spPr>
          <a:ln w="22225"/>
        </c:spPr>
        <c:crossAx val="611848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numRef>
              <c:f>Sheet1!$A$2:$A$120</c:f>
              <c:numCache>
                <c:formatCode>General</c:formatCode>
                <c:ptCount val="119"/>
                <c:pt idx="0">
                  <c:v>0.0</c:v>
                </c:pt>
                <c:pt idx="1">
                  <c:v>0.157079632675</c:v>
                </c:pt>
                <c:pt idx="2">
                  <c:v>0.31415926535</c:v>
                </c:pt>
                <c:pt idx="3">
                  <c:v>0.471238898025</c:v>
                </c:pt>
                <c:pt idx="4">
                  <c:v>0.6283185307</c:v>
                </c:pt>
                <c:pt idx="5">
                  <c:v>0.785398163375</c:v>
                </c:pt>
                <c:pt idx="6">
                  <c:v>0.94247779605</c:v>
                </c:pt>
                <c:pt idx="7">
                  <c:v>1.099557428725</c:v>
                </c:pt>
                <c:pt idx="8">
                  <c:v>1.2566370614</c:v>
                </c:pt>
                <c:pt idx="9">
                  <c:v>1.413716694075</c:v>
                </c:pt>
                <c:pt idx="10">
                  <c:v>1.57079632675</c:v>
                </c:pt>
                <c:pt idx="11">
                  <c:v>1.727875959425</c:v>
                </c:pt>
                <c:pt idx="12">
                  <c:v>1.8849555921</c:v>
                </c:pt>
                <c:pt idx="13">
                  <c:v>2.042035224775</c:v>
                </c:pt>
                <c:pt idx="14">
                  <c:v>2.19911485745</c:v>
                </c:pt>
                <c:pt idx="15">
                  <c:v>2.356194490125</c:v>
                </c:pt>
                <c:pt idx="16">
                  <c:v>2.5132741228</c:v>
                </c:pt>
                <c:pt idx="17">
                  <c:v>2.670353755475</c:v>
                </c:pt>
                <c:pt idx="18">
                  <c:v>2.82743338815</c:v>
                </c:pt>
                <c:pt idx="19">
                  <c:v>2.984513020825</c:v>
                </c:pt>
                <c:pt idx="20">
                  <c:v>3.1415926535</c:v>
                </c:pt>
                <c:pt idx="21">
                  <c:v>3.298672286175</c:v>
                </c:pt>
                <c:pt idx="22">
                  <c:v>3.455751918849999</c:v>
                </c:pt>
                <c:pt idx="23">
                  <c:v>3.612831551525</c:v>
                </c:pt>
                <c:pt idx="24">
                  <c:v>3.7699111842</c:v>
                </c:pt>
                <c:pt idx="25">
                  <c:v>3.926990816875</c:v>
                </c:pt>
                <c:pt idx="26">
                  <c:v>4.084070449549984</c:v>
                </c:pt>
                <c:pt idx="27">
                  <c:v>4.241150082224998</c:v>
                </c:pt>
                <c:pt idx="28">
                  <c:v>4.398229714899998</c:v>
                </c:pt>
                <c:pt idx="29">
                  <c:v>4.555309347574997</c:v>
                </c:pt>
                <c:pt idx="30">
                  <c:v>4.712388980249996</c:v>
                </c:pt>
                <c:pt idx="31">
                  <c:v>4.869468612924998</c:v>
                </c:pt>
                <c:pt idx="32">
                  <c:v>5.026548245599995</c:v>
                </c:pt>
                <c:pt idx="33">
                  <c:v>5.183627878274994</c:v>
                </c:pt>
                <c:pt idx="34">
                  <c:v>5.340707510949985</c:v>
                </c:pt>
                <c:pt idx="35">
                  <c:v>5.497787143624998</c:v>
                </c:pt>
                <c:pt idx="36">
                  <c:v>5.654866776299924</c:v>
                </c:pt>
                <c:pt idx="37">
                  <c:v>5.811946408974998</c:v>
                </c:pt>
                <c:pt idx="38">
                  <c:v>5.969026041649998</c:v>
                </c:pt>
                <c:pt idx="39">
                  <c:v>6.126105674324974</c:v>
                </c:pt>
                <c:pt idx="40">
                  <c:v>6.283185306999965</c:v>
                </c:pt>
                <c:pt idx="41">
                  <c:v>6.440264939674997</c:v>
                </c:pt>
                <c:pt idx="42">
                  <c:v>6.59734457234994</c:v>
                </c:pt>
                <c:pt idx="43">
                  <c:v>6.754424205024994</c:v>
                </c:pt>
                <c:pt idx="44">
                  <c:v>6.911503837699994</c:v>
                </c:pt>
                <c:pt idx="45">
                  <c:v>7.068583470374985</c:v>
                </c:pt>
                <c:pt idx="46">
                  <c:v>7.225663103049996</c:v>
                </c:pt>
                <c:pt idx="47">
                  <c:v>7.382742735724996</c:v>
                </c:pt>
                <c:pt idx="48">
                  <c:v>7.539822368399997</c:v>
                </c:pt>
                <c:pt idx="49">
                  <c:v>7.696902001074997</c:v>
                </c:pt>
                <c:pt idx="50">
                  <c:v>7.853981633749965</c:v>
                </c:pt>
                <c:pt idx="51">
                  <c:v>8.011061266424997</c:v>
                </c:pt>
                <c:pt idx="52">
                  <c:v>8.1681408991</c:v>
                </c:pt>
                <c:pt idx="53">
                  <c:v>8.325220531775</c:v>
                </c:pt>
                <c:pt idx="54">
                  <c:v>8.482300164450001</c:v>
                </c:pt>
                <c:pt idx="55">
                  <c:v>8.639379797124997</c:v>
                </c:pt>
                <c:pt idx="56">
                  <c:v>8.796459429799996</c:v>
                </c:pt>
                <c:pt idx="57">
                  <c:v>8.953539062475</c:v>
                </c:pt>
                <c:pt idx="58">
                  <c:v>9.110618695149996</c:v>
                </c:pt>
                <c:pt idx="59">
                  <c:v>9.267698327824996</c:v>
                </c:pt>
                <c:pt idx="60">
                  <c:v>9.424777960499997</c:v>
                </c:pt>
                <c:pt idx="61">
                  <c:v>9.581857593174996</c:v>
                </c:pt>
                <c:pt idx="62">
                  <c:v>9.738937225849996</c:v>
                </c:pt>
                <c:pt idx="63">
                  <c:v>9.896016858525</c:v>
                </c:pt>
                <c:pt idx="64">
                  <c:v>10.0530964912</c:v>
                </c:pt>
                <c:pt idx="65">
                  <c:v>10.210176123875</c:v>
                </c:pt>
                <c:pt idx="66">
                  <c:v>10.36725575655</c:v>
                </c:pt>
                <c:pt idx="67">
                  <c:v>10.524335389225</c:v>
                </c:pt>
                <c:pt idx="68">
                  <c:v>10.6814150219</c:v>
                </c:pt>
                <c:pt idx="69">
                  <c:v>10.838494654575</c:v>
                </c:pt>
                <c:pt idx="70">
                  <c:v>10.99557428725</c:v>
                </c:pt>
                <c:pt idx="71">
                  <c:v>11.152653919925</c:v>
                </c:pt>
                <c:pt idx="72">
                  <c:v>11.3097335526</c:v>
                </c:pt>
                <c:pt idx="73">
                  <c:v>11.466813185275</c:v>
                </c:pt>
                <c:pt idx="74">
                  <c:v>11.62389281795</c:v>
                </c:pt>
                <c:pt idx="75">
                  <c:v>11.780972450625</c:v>
                </c:pt>
                <c:pt idx="76">
                  <c:v>11.9380520833</c:v>
                </c:pt>
                <c:pt idx="77">
                  <c:v>12.095131715975</c:v>
                </c:pt>
                <c:pt idx="78">
                  <c:v>12.25221134865</c:v>
                </c:pt>
                <c:pt idx="79">
                  <c:v>12.409290981325</c:v>
                </c:pt>
                <c:pt idx="80">
                  <c:v>12.566370614</c:v>
                </c:pt>
                <c:pt idx="81">
                  <c:v>12.723450246675</c:v>
                </c:pt>
                <c:pt idx="82">
                  <c:v>12.88052987935</c:v>
                </c:pt>
                <c:pt idx="83">
                  <c:v>13.037609512025</c:v>
                </c:pt>
                <c:pt idx="84">
                  <c:v>13.1946891447</c:v>
                </c:pt>
                <c:pt idx="85">
                  <c:v>13.351768777375</c:v>
                </c:pt>
                <c:pt idx="86">
                  <c:v>13.50884841005</c:v>
                </c:pt>
                <c:pt idx="87">
                  <c:v>13.665928042725</c:v>
                </c:pt>
                <c:pt idx="88">
                  <c:v>13.8230076754</c:v>
                </c:pt>
                <c:pt idx="89">
                  <c:v>13.980087308075</c:v>
                </c:pt>
                <c:pt idx="90">
                  <c:v>14.13716694075</c:v>
                </c:pt>
                <c:pt idx="91">
                  <c:v>14.294246573425</c:v>
                </c:pt>
                <c:pt idx="92">
                  <c:v>14.4513262061</c:v>
                </c:pt>
                <c:pt idx="93">
                  <c:v>14.608405838775</c:v>
                </c:pt>
                <c:pt idx="94">
                  <c:v>14.76548547145</c:v>
                </c:pt>
                <c:pt idx="95">
                  <c:v>14.922565104125</c:v>
                </c:pt>
                <c:pt idx="96">
                  <c:v>15.0796447368</c:v>
                </c:pt>
                <c:pt idx="97">
                  <c:v>15.23672436947499</c:v>
                </c:pt>
                <c:pt idx="98">
                  <c:v>15.39380400215</c:v>
                </c:pt>
                <c:pt idx="99">
                  <c:v>15.550883634825</c:v>
                </c:pt>
                <c:pt idx="100">
                  <c:v>15.70796326749999</c:v>
                </c:pt>
                <c:pt idx="101">
                  <c:v>15.865042900175</c:v>
                </c:pt>
                <c:pt idx="102">
                  <c:v>16.02212253284968</c:v>
                </c:pt>
                <c:pt idx="103">
                  <c:v>16.17920216552499</c:v>
                </c:pt>
                <c:pt idx="104">
                  <c:v>16.3362817982</c:v>
                </c:pt>
                <c:pt idx="105">
                  <c:v>16.49336143087499</c:v>
                </c:pt>
                <c:pt idx="106">
                  <c:v>16.65044106354999</c:v>
                </c:pt>
                <c:pt idx="107">
                  <c:v>16.80752069622499</c:v>
                </c:pt>
                <c:pt idx="108">
                  <c:v>16.96460032889999</c:v>
                </c:pt>
                <c:pt idx="109">
                  <c:v>17.12167996157499</c:v>
                </c:pt>
                <c:pt idx="110">
                  <c:v>17.27875959424998</c:v>
                </c:pt>
                <c:pt idx="111">
                  <c:v>17.43583922692498</c:v>
                </c:pt>
                <c:pt idx="112">
                  <c:v>17.59291885959999</c:v>
                </c:pt>
                <c:pt idx="113">
                  <c:v>17.749998492275</c:v>
                </c:pt>
                <c:pt idx="114">
                  <c:v>17.90707812495</c:v>
                </c:pt>
                <c:pt idx="115">
                  <c:v>18.064157757625</c:v>
                </c:pt>
                <c:pt idx="116">
                  <c:v>18.22123739029999</c:v>
                </c:pt>
                <c:pt idx="117">
                  <c:v>18.37831702297499</c:v>
                </c:pt>
                <c:pt idx="118">
                  <c:v>18.53539665564999</c:v>
                </c:pt>
              </c:numCache>
            </c:numRef>
          </c:cat>
          <c:val>
            <c:numRef>
              <c:f>Sheet1!$B$2:$B$120</c:f>
              <c:numCache>
                <c:formatCode>General</c:formatCode>
                <c:ptCount val="119"/>
                <c:pt idx="0">
                  <c:v>1.0</c:v>
                </c:pt>
                <c:pt idx="1">
                  <c:v>0.98768834059584</c:v>
                </c:pt>
                <c:pt idx="2">
                  <c:v>0.951056516297928</c:v>
                </c:pt>
                <c:pt idx="3">
                  <c:v>0.891006524194483</c:v>
                </c:pt>
                <c:pt idx="4">
                  <c:v>0.809016994385503</c:v>
                </c:pt>
                <c:pt idx="5">
                  <c:v>0.707106781202421</c:v>
                </c:pt>
                <c:pt idx="6">
                  <c:v>0.587785252314266</c:v>
                </c:pt>
                <c:pt idx="7">
                  <c:v>0.453990499767549</c:v>
                </c:pt>
                <c:pt idx="8">
                  <c:v>0.309016994409107</c:v>
                </c:pt>
                <c:pt idx="9">
                  <c:v>0.15643446508014</c:v>
                </c:pt>
                <c:pt idx="10">
                  <c:v>4.48968142394493E-11</c:v>
                </c:pt>
                <c:pt idx="11">
                  <c:v>-0.156434464991452</c:v>
                </c:pt>
                <c:pt idx="12">
                  <c:v>-0.309016994323708</c:v>
                </c:pt>
                <c:pt idx="13">
                  <c:v>-0.453990499687542</c:v>
                </c:pt>
                <c:pt idx="14">
                  <c:v>-0.587785252241622</c:v>
                </c:pt>
                <c:pt idx="15">
                  <c:v>-0.707106781138927</c:v>
                </c:pt>
                <c:pt idx="16">
                  <c:v>-0.809016994332724</c:v>
                </c:pt>
                <c:pt idx="17">
                  <c:v>-0.891006524153717</c:v>
                </c:pt>
                <c:pt idx="18">
                  <c:v>-0.95105651627018</c:v>
                </c:pt>
                <c:pt idx="19">
                  <c:v>-0.987688340581793</c:v>
                </c:pt>
                <c:pt idx="20">
                  <c:v>-1.0</c:v>
                </c:pt>
                <c:pt idx="21">
                  <c:v>-0.987688340609887</c:v>
                </c:pt>
                <c:pt idx="22">
                  <c:v>-0.951056516325676</c:v>
                </c:pt>
                <c:pt idx="23">
                  <c:v>-0.891006524235248</c:v>
                </c:pt>
                <c:pt idx="24">
                  <c:v>-0.809016994438283</c:v>
                </c:pt>
                <c:pt idx="25">
                  <c:v>-0.707106781265915</c:v>
                </c:pt>
                <c:pt idx="26">
                  <c:v>-0.587785252386912</c:v>
                </c:pt>
                <c:pt idx="27">
                  <c:v>-0.453990499847557</c:v>
                </c:pt>
                <c:pt idx="28">
                  <c:v>-0.309016994494507</c:v>
                </c:pt>
                <c:pt idx="29">
                  <c:v>-0.15643446516883</c:v>
                </c:pt>
                <c:pt idx="30">
                  <c:v>-1.34691552941372E-10</c:v>
                </c:pt>
                <c:pt idx="31">
                  <c:v>0.156434464902763</c:v>
                </c:pt>
                <c:pt idx="32">
                  <c:v>0.309016994238308</c:v>
                </c:pt>
                <c:pt idx="33">
                  <c:v>0.453990499607535</c:v>
                </c:pt>
                <c:pt idx="34">
                  <c:v>0.587785252168976</c:v>
                </c:pt>
                <c:pt idx="35">
                  <c:v>0.707106781075432</c:v>
                </c:pt>
                <c:pt idx="36">
                  <c:v>0.809016994279944</c:v>
                </c:pt>
                <c:pt idx="37">
                  <c:v>0.891006524112951</c:v>
                </c:pt>
                <c:pt idx="38">
                  <c:v>0.951056516242432</c:v>
                </c:pt>
                <c:pt idx="39">
                  <c:v>0.987688340567746</c:v>
                </c:pt>
                <c:pt idx="40">
                  <c:v>1.0</c:v>
                </c:pt>
                <c:pt idx="41">
                  <c:v>0.987688340623934</c:v>
                </c:pt>
                <c:pt idx="42">
                  <c:v>0.951056516353424</c:v>
                </c:pt>
                <c:pt idx="43">
                  <c:v>0.891006524276014</c:v>
                </c:pt>
                <c:pt idx="44">
                  <c:v>0.809016994491063</c:v>
                </c:pt>
                <c:pt idx="45">
                  <c:v>0.70710678132941</c:v>
                </c:pt>
                <c:pt idx="46">
                  <c:v>0.587785252459557</c:v>
                </c:pt>
                <c:pt idx="47">
                  <c:v>0.453990499927565</c:v>
                </c:pt>
                <c:pt idx="48">
                  <c:v>0.309016994579907</c:v>
                </c:pt>
                <c:pt idx="49">
                  <c:v>0.156434465257519</c:v>
                </c:pt>
                <c:pt idx="50">
                  <c:v>2.24486513687901E-10</c:v>
                </c:pt>
                <c:pt idx="51">
                  <c:v>-0.156434464814075</c:v>
                </c:pt>
                <c:pt idx="52">
                  <c:v>-0.309016994152909</c:v>
                </c:pt>
                <c:pt idx="53">
                  <c:v>-0.453990499527527</c:v>
                </c:pt>
                <c:pt idx="54">
                  <c:v>-0.587785252096331</c:v>
                </c:pt>
                <c:pt idx="55">
                  <c:v>-0.707106781011939</c:v>
                </c:pt>
                <c:pt idx="56">
                  <c:v>-0.809016994227164</c:v>
                </c:pt>
                <c:pt idx="57">
                  <c:v>-0.891006524072185</c:v>
                </c:pt>
                <c:pt idx="58">
                  <c:v>-0.951056516214684</c:v>
                </c:pt>
                <c:pt idx="59">
                  <c:v>-0.987688340553699</c:v>
                </c:pt>
                <c:pt idx="60">
                  <c:v>-1.0</c:v>
                </c:pt>
                <c:pt idx="61">
                  <c:v>-0.987688340637981</c:v>
                </c:pt>
                <c:pt idx="62">
                  <c:v>-0.951056516381172</c:v>
                </c:pt>
                <c:pt idx="63">
                  <c:v>-0.89100652431678</c:v>
                </c:pt>
                <c:pt idx="64">
                  <c:v>-0.809016994543843</c:v>
                </c:pt>
                <c:pt idx="65">
                  <c:v>-0.707106781392904</c:v>
                </c:pt>
                <c:pt idx="66">
                  <c:v>-0.587785252532202</c:v>
                </c:pt>
                <c:pt idx="67">
                  <c:v>-0.453990500007572</c:v>
                </c:pt>
                <c:pt idx="68">
                  <c:v>-0.309016994665306</c:v>
                </c:pt>
                <c:pt idx="69">
                  <c:v>-0.156434465346208</c:v>
                </c:pt>
                <c:pt idx="70">
                  <c:v>-3.14280586256009E-10</c:v>
                </c:pt>
                <c:pt idx="71">
                  <c:v>0.156434464725385</c:v>
                </c:pt>
                <c:pt idx="72">
                  <c:v>0.309016994067509</c:v>
                </c:pt>
                <c:pt idx="73">
                  <c:v>0.45399049944752</c:v>
                </c:pt>
                <c:pt idx="74">
                  <c:v>0.587785252023686</c:v>
                </c:pt>
                <c:pt idx="75">
                  <c:v>0.707106780948444</c:v>
                </c:pt>
                <c:pt idx="76">
                  <c:v>0.809016994174384</c:v>
                </c:pt>
                <c:pt idx="77">
                  <c:v>0.891006524031419</c:v>
                </c:pt>
                <c:pt idx="78">
                  <c:v>0.951056516186936</c:v>
                </c:pt>
                <c:pt idx="79">
                  <c:v>0.987688340539652</c:v>
                </c:pt>
                <c:pt idx="80">
                  <c:v>1.0</c:v>
                </c:pt>
                <c:pt idx="81">
                  <c:v>0.987688340652028</c:v>
                </c:pt>
                <c:pt idx="82">
                  <c:v>0.95105651640892</c:v>
                </c:pt>
                <c:pt idx="83">
                  <c:v>0.891006524357546</c:v>
                </c:pt>
                <c:pt idx="84">
                  <c:v>0.809016994596623</c:v>
                </c:pt>
                <c:pt idx="85">
                  <c:v>0.707106781456398</c:v>
                </c:pt>
                <c:pt idx="86">
                  <c:v>0.587785252604848</c:v>
                </c:pt>
                <c:pt idx="87">
                  <c:v>0.45399050008758</c:v>
                </c:pt>
                <c:pt idx="88">
                  <c:v>0.309016994750706</c:v>
                </c:pt>
                <c:pt idx="89">
                  <c:v>0.156434465434897</c:v>
                </c:pt>
                <c:pt idx="90">
                  <c:v>4.04075547002537E-10</c:v>
                </c:pt>
                <c:pt idx="91">
                  <c:v>-0.156434464636696</c:v>
                </c:pt>
                <c:pt idx="92">
                  <c:v>-0.309016993982109</c:v>
                </c:pt>
                <c:pt idx="93">
                  <c:v>-0.453990499367512</c:v>
                </c:pt>
                <c:pt idx="94">
                  <c:v>-0.58778525195104</c:v>
                </c:pt>
                <c:pt idx="95">
                  <c:v>-0.707106780884949</c:v>
                </c:pt>
                <c:pt idx="96">
                  <c:v>-0.809016994121604</c:v>
                </c:pt>
                <c:pt idx="97">
                  <c:v>-0.891006523990653</c:v>
                </c:pt>
                <c:pt idx="98">
                  <c:v>-0.951056516159188</c:v>
                </c:pt>
                <c:pt idx="99">
                  <c:v>-0.987688340525605</c:v>
                </c:pt>
                <c:pt idx="100">
                  <c:v>-1.0</c:v>
                </c:pt>
                <c:pt idx="101">
                  <c:v>-0.987688340666075</c:v>
                </c:pt>
                <c:pt idx="102">
                  <c:v>-0.951056516436668</c:v>
                </c:pt>
                <c:pt idx="103">
                  <c:v>-0.891006524398311</c:v>
                </c:pt>
                <c:pt idx="104">
                  <c:v>-0.809016994649402</c:v>
                </c:pt>
                <c:pt idx="105">
                  <c:v>-0.707106781519892</c:v>
                </c:pt>
                <c:pt idx="106">
                  <c:v>-0.587785252677492</c:v>
                </c:pt>
                <c:pt idx="107">
                  <c:v>-0.453990500167586</c:v>
                </c:pt>
                <c:pt idx="108">
                  <c:v>-0.309016994836104</c:v>
                </c:pt>
                <c:pt idx="109">
                  <c:v>-0.156434465523585</c:v>
                </c:pt>
                <c:pt idx="110">
                  <c:v>-4.93868731392226E-10</c:v>
                </c:pt>
                <c:pt idx="111">
                  <c:v>0.156434464548008</c:v>
                </c:pt>
                <c:pt idx="112">
                  <c:v>0.30901699389671</c:v>
                </c:pt>
                <c:pt idx="113">
                  <c:v>0.453990499287505</c:v>
                </c:pt>
                <c:pt idx="114">
                  <c:v>0.587785251878396</c:v>
                </c:pt>
                <c:pt idx="115">
                  <c:v>0.707106780821456</c:v>
                </c:pt>
                <c:pt idx="116">
                  <c:v>0.809016994068825</c:v>
                </c:pt>
                <c:pt idx="117">
                  <c:v>0.891006523949888</c:v>
                </c:pt>
                <c:pt idx="118">
                  <c:v>0.95105651613144</c:v>
                </c:pt>
              </c:numCache>
            </c:numRef>
          </c:val>
          <c:smooth val="1"/>
        </c:ser>
        <c:ser>
          <c:idx val="1"/>
          <c:order val="1"/>
          <c:tx>
            <c:strRef>
              <c:f>Sheet1!$C$1</c:f>
              <c:strCache>
                <c:ptCount val="1"/>
                <c:pt idx="0">
                  <c:v>Series 2</c:v>
                </c:pt>
              </c:strCache>
            </c:strRef>
          </c:tx>
          <c:spPr>
            <a:ln>
              <a:noFill/>
            </a:ln>
          </c:spPr>
          <c:marker>
            <c:symbol val="circle"/>
            <c:size val="7"/>
            <c:spPr>
              <a:ln>
                <a:noFill/>
              </a:ln>
            </c:spPr>
          </c:marker>
          <c:cat>
            <c:numRef>
              <c:f>Sheet1!$A$2:$A$120</c:f>
              <c:numCache>
                <c:formatCode>General</c:formatCode>
                <c:ptCount val="119"/>
                <c:pt idx="0">
                  <c:v>0.0</c:v>
                </c:pt>
                <c:pt idx="1">
                  <c:v>0.157079632675</c:v>
                </c:pt>
                <c:pt idx="2">
                  <c:v>0.31415926535</c:v>
                </c:pt>
                <c:pt idx="3">
                  <c:v>0.471238898025</c:v>
                </c:pt>
                <c:pt idx="4">
                  <c:v>0.6283185307</c:v>
                </c:pt>
                <c:pt idx="5">
                  <c:v>0.785398163375</c:v>
                </c:pt>
                <c:pt idx="6">
                  <c:v>0.94247779605</c:v>
                </c:pt>
                <c:pt idx="7">
                  <c:v>1.099557428725</c:v>
                </c:pt>
                <c:pt idx="8">
                  <c:v>1.2566370614</c:v>
                </c:pt>
                <c:pt idx="9">
                  <c:v>1.413716694075</c:v>
                </c:pt>
                <c:pt idx="10">
                  <c:v>1.57079632675</c:v>
                </c:pt>
                <c:pt idx="11">
                  <c:v>1.727875959425</c:v>
                </c:pt>
                <c:pt idx="12">
                  <c:v>1.8849555921</c:v>
                </c:pt>
                <c:pt idx="13">
                  <c:v>2.042035224775</c:v>
                </c:pt>
                <c:pt idx="14">
                  <c:v>2.19911485745</c:v>
                </c:pt>
                <c:pt idx="15">
                  <c:v>2.356194490125</c:v>
                </c:pt>
                <c:pt idx="16">
                  <c:v>2.5132741228</c:v>
                </c:pt>
                <c:pt idx="17">
                  <c:v>2.670353755475</c:v>
                </c:pt>
                <c:pt idx="18">
                  <c:v>2.82743338815</c:v>
                </c:pt>
                <c:pt idx="19">
                  <c:v>2.984513020825</c:v>
                </c:pt>
                <c:pt idx="20">
                  <c:v>3.1415926535</c:v>
                </c:pt>
                <c:pt idx="21">
                  <c:v>3.298672286175</c:v>
                </c:pt>
                <c:pt idx="22">
                  <c:v>3.455751918849999</c:v>
                </c:pt>
                <c:pt idx="23">
                  <c:v>3.612831551525</c:v>
                </c:pt>
                <c:pt idx="24">
                  <c:v>3.7699111842</c:v>
                </c:pt>
                <c:pt idx="25">
                  <c:v>3.926990816875</c:v>
                </c:pt>
                <c:pt idx="26">
                  <c:v>4.084070449549984</c:v>
                </c:pt>
                <c:pt idx="27">
                  <c:v>4.241150082224998</c:v>
                </c:pt>
                <c:pt idx="28">
                  <c:v>4.398229714899998</c:v>
                </c:pt>
                <c:pt idx="29">
                  <c:v>4.555309347574997</c:v>
                </c:pt>
                <c:pt idx="30">
                  <c:v>4.712388980249996</c:v>
                </c:pt>
                <c:pt idx="31">
                  <c:v>4.869468612924998</c:v>
                </c:pt>
                <c:pt idx="32">
                  <c:v>5.026548245599995</c:v>
                </c:pt>
                <c:pt idx="33">
                  <c:v>5.183627878274994</c:v>
                </c:pt>
                <c:pt idx="34">
                  <c:v>5.340707510949985</c:v>
                </c:pt>
                <c:pt idx="35">
                  <c:v>5.497787143624998</c:v>
                </c:pt>
                <c:pt idx="36">
                  <c:v>5.654866776299924</c:v>
                </c:pt>
                <c:pt idx="37">
                  <c:v>5.811946408974998</c:v>
                </c:pt>
                <c:pt idx="38">
                  <c:v>5.969026041649998</c:v>
                </c:pt>
                <c:pt idx="39">
                  <c:v>6.126105674324974</c:v>
                </c:pt>
                <c:pt idx="40">
                  <c:v>6.283185306999965</c:v>
                </c:pt>
                <c:pt idx="41">
                  <c:v>6.440264939674997</c:v>
                </c:pt>
                <c:pt idx="42">
                  <c:v>6.59734457234994</c:v>
                </c:pt>
                <c:pt idx="43">
                  <c:v>6.754424205024994</c:v>
                </c:pt>
                <c:pt idx="44">
                  <c:v>6.911503837699994</c:v>
                </c:pt>
                <c:pt idx="45">
                  <c:v>7.068583470374985</c:v>
                </c:pt>
                <c:pt idx="46">
                  <c:v>7.225663103049996</c:v>
                </c:pt>
                <c:pt idx="47">
                  <c:v>7.382742735724996</c:v>
                </c:pt>
                <c:pt idx="48">
                  <c:v>7.539822368399997</c:v>
                </c:pt>
                <c:pt idx="49">
                  <c:v>7.696902001074997</c:v>
                </c:pt>
                <c:pt idx="50">
                  <c:v>7.853981633749965</c:v>
                </c:pt>
                <c:pt idx="51">
                  <c:v>8.011061266424997</c:v>
                </c:pt>
                <c:pt idx="52">
                  <c:v>8.1681408991</c:v>
                </c:pt>
                <c:pt idx="53">
                  <c:v>8.325220531775</c:v>
                </c:pt>
                <c:pt idx="54">
                  <c:v>8.482300164450001</c:v>
                </c:pt>
                <c:pt idx="55">
                  <c:v>8.639379797124997</c:v>
                </c:pt>
                <c:pt idx="56">
                  <c:v>8.796459429799996</c:v>
                </c:pt>
                <c:pt idx="57">
                  <c:v>8.953539062475</c:v>
                </c:pt>
                <c:pt idx="58">
                  <c:v>9.110618695149996</c:v>
                </c:pt>
                <c:pt idx="59">
                  <c:v>9.267698327824996</c:v>
                </c:pt>
                <c:pt idx="60">
                  <c:v>9.424777960499997</c:v>
                </c:pt>
                <c:pt idx="61">
                  <c:v>9.581857593174996</c:v>
                </c:pt>
                <c:pt idx="62">
                  <c:v>9.738937225849996</c:v>
                </c:pt>
                <c:pt idx="63">
                  <c:v>9.896016858525</c:v>
                </c:pt>
                <c:pt idx="64">
                  <c:v>10.0530964912</c:v>
                </c:pt>
                <c:pt idx="65">
                  <c:v>10.210176123875</c:v>
                </c:pt>
                <c:pt idx="66">
                  <c:v>10.36725575655</c:v>
                </c:pt>
                <c:pt idx="67">
                  <c:v>10.524335389225</c:v>
                </c:pt>
                <c:pt idx="68">
                  <c:v>10.6814150219</c:v>
                </c:pt>
                <c:pt idx="69">
                  <c:v>10.838494654575</c:v>
                </c:pt>
                <c:pt idx="70">
                  <c:v>10.99557428725</c:v>
                </c:pt>
                <c:pt idx="71">
                  <c:v>11.152653919925</c:v>
                </c:pt>
                <c:pt idx="72">
                  <c:v>11.3097335526</c:v>
                </c:pt>
                <c:pt idx="73">
                  <c:v>11.466813185275</c:v>
                </c:pt>
                <c:pt idx="74">
                  <c:v>11.62389281795</c:v>
                </c:pt>
                <c:pt idx="75">
                  <c:v>11.780972450625</c:v>
                </c:pt>
                <c:pt idx="76">
                  <c:v>11.9380520833</c:v>
                </c:pt>
                <c:pt idx="77">
                  <c:v>12.095131715975</c:v>
                </c:pt>
                <c:pt idx="78">
                  <c:v>12.25221134865</c:v>
                </c:pt>
                <c:pt idx="79">
                  <c:v>12.409290981325</c:v>
                </c:pt>
                <c:pt idx="80">
                  <c:v>12.566370614</c:v>
                </c:pt>
                <c:pt idx="81">
                  <c:v>12.723450246675</c:v>
                </c:pt>
                <c:pt idx="82">
                  <c:v>12.88052987935</c:v>
                </c:pt>
                <c:pt idx="83">
                  <c:v>13.037609512025</c:v>
                </c:pt>
                <c:pt idx="84">
                  <c:v>13.1946891447</c:v>
                </c:pt>
                <c:pt idx="85">
                  <c:v>13.351768777375</c:v>
                </c:pt>
                <c:pt idx="86">
                  <c:v>13.50884841005</c:v>
                </c:pt>
                <c:pt idx="87">
                  <c:v>13.665928042725</c:v>
                </c:pt>
                <c:pt idx="88">
                  <c:v>13.8230076754</c:v>
                </c:pt>
                <c:pt idx="89">
                  <c:v>13.980087308075</c:v>
                </c:pt>
                <c:pt idx="90">
                  <c:v>14.13716694075</c:v>
                </c:pt>
                <c:pt idx="91">
                  <c:v>14.294246573425</c:v>
                </c:pt>
                <c:pt idx="92">
                  <c:v>14.4513262061</c:v>
                </c:pt>
                <c:pt idx="93">
                  <c:v>14.608405838775</c:v>
                </c:pt>
                <c:pt idx="94">
                  <c:v>14.76548547145</c:v>
                </c:pt>
                <c:pt idx="95">
                  <c:v>14.922565104125</c:v>
                </c:pt>
                <c:pt idx="96">
                  <c:v>15.0796447368</c:v>
                </c:pt>
                <c:pt idx="97">
                  <c:v>15.23672436947499</c:v>
                </c:pt>
                <c:pt idx="98">
                  <c:v>15.39380400215</c:v>
                </c:pt>
                <c:pt idx="99">
                  <c:v>15.550883634825</c:v>
                </c:pt>
                <c:pt idx="100">
                  <c:v>15.70796326749999</c:v>
                </c:pt>
                <c:pt idx="101">
                  <c:v>15.865042900175</c:v>
                </c:pt>
                <c:pt idx="102">
                  <c:v>16.02212253284968</c:v>
                </c:pt>
                <c:pt idx="103">
                  <c:v>16.17920216552499</c:v>
                </c:pt>
                <c:pt idx="104">
                  <c:v>16.3362817982</c:v>
                </c:pt>
                <c:pt idx="105">
                  <c:v>16.49336143087499</c:v>
                </c:pt>
                <c:pt idx="106">
                  <c:v>16.65044106354999</c:v>
                </c:pt>
                <c:pt idx="107">
                  <c:v>16.80752069622499</c:v>
                </c:pt>
                <c:pt idx="108">
                  <c:v>16.96460032889999</c:v>
                </c:pt>
                <c:pt idx="109">
                  <c:v>17.12167996157499</c:v>
                </c:pt>
                <c:pt idx="110">
                  <c:v>17.27875959424998</c:v>
                </c:pt>
                <c:pt idx="111">
                  <c:v>17.43583922692498</c:v>
                </c:pt>
                <c:pt idx="112">
                  <c:v>17.59291885959999</c:v>
                </c:pt>
                <c:pt idx="113">
                  <c:v>17.749998492275</c:v>
                </c:pt>
                <c:pt idx="114">
                  <c:v>17.90707812495</c:v>
                </c:pt>
                <c:pt idx="115">
                  <c:v>18.064157757625</c:v>
                </c:pt>
                <c:pt idx="116">
                  <c:v>18.22123739029999</c:v>
                </c:pt>
                <c:pt idx="117">
                  <c:v>18.37831702297499</c:v>
                </c:pt>
                <c:pt idx="118">
                  <c:v>18.53539665564999</c:v>
                </c:pt>
              </c:numCache>
            </c:numRef>
          </c:cat>
          <c:val>
            <c:numRef>
              <c:f>Sheet1!$C$2:$C$120</c:f>
              <c:numCache>
                <c:formatCode>General</c:formatCode>
                <c:ptCount val="119"/>
                <c:pt idx="0">
                  <c:v>1.0</c:v>
                </c:pt>
                <c:pt idx="1">
                  <c:v>0.98768834059584</c:v>
                </c:pt>
                <c:pt idx="2">
                  <c:v>0.951056516297928</c:v>
                </c:pt>
                <c:pt idx="3">
                  <c:v>0.891006524194483</c:v>
                </c:pt>
                <c:pt idx="4">
                  <c:v>0.809016994385503</c:v>
                </c:pt>
                <c:pt idx="5">
                  <c:v>0.707106781202421</c:v>
                </c:pt>
                <c:pt idx="6">
                  <c:v>0.587785252314266</c:v>
                </c:pt>
                <c:pt idx="7">
                  <c:v>0.453990499767549</c:v>
                </c:pt>
                <c:pt idx="8">
                  <c:v>0.309016994409107</c:v>
                </c:pt>
                <c:pt idx="9">
                  <c:v>0.15643446508014</c:v>
                </c:pt>
                <c:pt idx="10">
                  <c:v>4.48968142394493E-11</c:v>
                </c:pt>
                <c:pt idx="11">
                  <c:v>-0.156434464991452</c:v>
                </c:pt>
                <c:pt idx="12">
                  <c:v>-0.309016994323708</c:v>
                </c:pt>
                <c:pt idx="13">
                  <c:v>-0.453990499687542</c:v>
                </c:pt>
                <c:pt idx="14">
                  <c:v>-0.587785252241622</c:v>
                </c:pt>
                <c:pt idx="15">
                  <c:v>-0.707106781138927</c:v>
                </c:pt>
                <c:pt idx="16">
                  <c:v>-0.809016994332724</c:v>
                </c:pt>
                <c:pt idx="17">
                  <c:v>-0.891006524153717</c:v>
                </c:pt>
                <c:pt idx="18">
                  <c:v>-0.95105651627018</c:v>
                </c:pt>
                <c:pt idx="19">
                  <c:v>-0.987688340581793</c:v>
                </c:pt>
                <c:pt idx="20">
                  <c:v>-1.0</c:v>
                </c:pt>
                <c:pt idx="21">
                  <c:v>-0.987688340609887</c:v>
                </c:pt>
                <c:pt idx="22">
                  <c:v>-0.951056516325676</c:v>
                </c:pt>
                <c:pt idx="23">
                  <c:v>-0.891006524235248</c:v>
                </c:pt>
                <c:pt idx="24">
                  <c:v>-0.809016994438283</c:v>
                </c:pt>
                <c:pt idx="25">
                  <c:v>-0.707106781265915</c:v>
                </c:pt>
                <c:pt idx="26">
                  <c:v>-0.587785252386912</c:v>
                </c:pt>
                <c:pt idx="27">
                  <c:v>-0.453990499847557</c:v>
                </c:pt>
                <c:pt idx="28">
                  <c:v>-0.309016994494507</c:v>
                </c:pt>
                <c:pt idx="29">
                  <c:v>-0.15643446516883</c:v>
                </c:pt>
                <c:pt idx="30">
                  <c:v>-1.34691552941372E-10</c:v>
                </c:pt>
                <c:pt idx="31">
                  <c:v>0.156434464902763</c:v>
                </c:pt>
                <c:pt idx="32">
                  <c:v>0.309016994238308</c:v>
                </c:pt>
                <c:pt idx="33">
                  <c:v>0.453990499607535</c:v>
                </c:pt>
                <c:pt idx="34">
                  <c:v>0.587785252168976</c:v>
                </c:pt>
                <c:pt idx="35">
                  <c:v>0.707106781075432</c:v>
                </c:pt>
                <c:pt idx="36">
                  <c:v>0.809016994279944</c:v>
                </c:pt>
                <c:pt idx="37">
                  <c:v>0.891006524112951</c:v>
                </c:pt>
                <c:pt idx="38">
                  <c:v>0.951056516242432</c:v>
                </c:pt>
                <c:pt idx="39">
                  <c:v>0.987688340567746</c:v>
                </c:pt>
                <c:pt idx="40">
                  <c:v>1.0</c:v>
                </c:pt>
                <c:pt idx="41">
                  <c:v>0.987688340623934</c:v>
                </c:pt>
                <c:pt idx="42">
                  <c:v>0.951056516353424</c:v>
                </c:pt>
                <c:pt idx="43">
                  <c:v>0.891006524276014</c:v>
                </c:pt>
                <c:pt idx="44">
                  <c:v>0.809016994491063</c:v>
                </c:pt>
                <c:pt idx="45">
                  <c:v>0.70710678132941</c:v>
                </c:pt>
                <c:pt idx="46">
                  <c:v>0.587785252459557</c:v>
                </c:pt>
                <c:pt idx="47">
                  <c:v>0.453990499927565</c:v>
                </c:pt>
                <c:pt idx="48">
                  <c:v>0.309016994579907</c:v>
                </c:pt>
                <c:pt idx="49">
                  <c:v>0.156434465257519</c:v>
                </c:pt>
                <c:pt idx="50">
                  <c:v>2.24486513687901E-10</c:v>
                </c:pt>
                <c:pt idx="51">
                  <c:v>-0.156434464814075</c:v>
                </c:pt>
                <c:pt idx="52">
                  <c:v>-0.309016994152909</c:v>
                </c:pt>
                <c:pt idx="53">
                  <c:v>-0.453990499527527</c:v>
                </c:pt>
                <c:pt idx="54">
                  <c:v>-0.587785252096331</c:v>
                </c:pt>
                <c:pt idx="55">
                  <c:v>-0.707106781011939</c:v>
                </c:pt>
                <c:pt idx="56">
                  <c:v>-0.809016994227164</c:v>
                </c:pt>
                <c:pt idx="57">
                  <c:v>-0.891006524072185</c:v>
                </c:pt>
                <c:pt idx="58">
                  <c:v>-0.951056516214684</c:v>
                </c:pt>
                <c:pt idx="59">
                  <c:v>-0.987688340553699</c:v>
                </c:pt>
                <c:pt idx="60">
                  <c:v>-1.0</c:v>
                </c:pt>
                <c:pt idx="61">
                  <c:v>-0.987688340637981</c:v>
                </c:pt>
                <c:pt idx="62">
                  <c:v>-0.951056516381172</c:v>
                </c:pt>
                <c:pt idx="63">
                  <c:v>-0.89100652431678</c:v>
                </c:pt>
                <c:pt idx="64">
                  <c:v>-0.809016994543843</c:v>
                </c:pt>
                <c:pt idx="65">
                  <c:v>-0.707106781392904</c:v>
                </c:pt>
                <c:pt idx="66">
                  <c:v>-0.587785252532202</c:v>
                </c:pt>
                <c:pt idx="67">
                  <c:v>-0.453990500007572</c:v>
                </c:pt>
                <c:pt idx="68">
                  <c:v>-0.309016994665306</c:v>
                </c:pt>
                <c:pt idx="69">
                  <c:v>-0.156434465346208</c:v>
                </c:pt>
                <c:pt idx="70">
                  <c:v>-3.14280586256009E-10</c:v>
                </c:pt>
                <c:pt idx="71">
                  <c:v>0.156434464725385</c:v>
                </c:pt>
                <c:pt idx="72">
                  <c:v>0.309016994067509</c:v>
                </c:pt>
                <c:pt idx="73">
                  <c:v>0.45399049944752</c:v>
                </c:pt>
                <c:pt idx="74">
                  <c:v>0.587785252023686</c:v>
                </c:pt>
                <c:pt idx="75">
                  <c:v>0.707106780948444</c:v>
                </c:pt>
                <c:pt idx="76">
                  <c:v>0.809016994174384</c:v>
                </c:pt>
                <c:pt idx="77">
                  <c:v>0.891006524031419</c:v>
                </c:pt>
                <c:pt idx="78">
                  <c:v>0.951056516186936</c:v>
                </c:pt>
                <c:pt idx="79">
                  <c:v>0.987688340539652</c:v>
                </c:pt>
                <c:pt idx="80">
                  <c:v>1.0</c:v>
                </c:pt>
                <c:pt idx="81">
                  <c:v>0.987688340652028</c:v>
                </c:pt>
                <c:pt idx="82">
                  <c:v>0.95105651640892</c:v>
                </c:pt>
                <c:pt idx="83">
                  <c:v>0.891006524357546</c:v>
                </c:pt>
                <c:pt idx="84">
                  <c:v>0.809016994596623</c:v>
                </c:pt>
                <c:pt idx="85">
                  <c:v>0.707106781456398</c:v>
                </c:pt>
                <c:pt idx="86">
                  <c:v>0.587785252604848</c:v>
                </c:pt>
                <c:pt idx="87">
                  <c:v>0.45399050008758</c:v>
                </c:pt>
                <c:pt idx="88">
                  <c:v>0.309016994750706</c:v>
                </c:pt>
                <c:pt idx="89">
                  <c:v>0.156434465434897</c:v>
                </c:pt>
                <c:pt idx="90">
                  <c:v>4.04075547002537E-10</c:v>
                </c:pt>
                <c:pt idx="91">
                  <c:v>-0.156434464636696</c:v>
                </c:pt>
                <c:pt idx="92">
                  <c:v>-0.309016993982109</c:v>
                </c:pt>
                <c:pt idx="93">
                  <c:v>-0.453990499367512</c:v>
                </c:pt>
                <c:pt idx="94">
                  <c:v>-0.58778525195104</c:v>
                </c:pt>
                <c:pt idx="95">
                  <c:v>-0.707106780884949</c:v>
                </c:pt>
                <c:pt idx="96">
                  <c:v>-0.809016994121604</c:v>
                </c:pt>
                <c:pt idx="97">
                  <c:v>-0.891006523990653</c:v>
                </c:pt>
                <c:pt idx="98">
                  <c:v>-0.951056516159188</c:v>
                </c:pt>
                <c:pt idx="99">
                  <c:v>-0.987688340525605</c:v>
                </c:pt>
                <c:pt idx="100">
                  <c:v>-1.0</c:v>
                </c:pt>
                <c:pt idx="101">
                  <c:v>-0.987688340666075</c:v>
                </c:pt>
                <c:pt idx="102">
                  <c:v>-0.951056516436668</c:v>
                </c:pt>
                <c:pt idx="103">
                  <c:v>-0.891006524398311</c:v>
                </c:pt>
                <c:pt idx="104">
                  <c:v>-0.809016994649402</c:v>
                </c:pt>
                <c:pt idx="105">
                  <c:v>-0.707106781519892</c:v>
                </c:pt>
                <c:pt idx="106">
                  <c:v>-0.587785252677492</c:v>
                </c:pt>
                <c:pt idx="107">
                  <c:v>-0.453990500167586</c:v>
                </c:pt>
                <c:pt idx="108">
                  <c:v>-0.309016994836104</c:v>
                </c:pt>
                <c:pt idx="109">
                  <c:v>-0.156434465523585</c:v>
                </c:pt>
                <c:pt idx="110">
                  <c:v>-4.93868731392226E-10</c:v>
                </c:pt>
                <c:pt idx="111">
                  <c:v>0.156434464548008</c:v>
                </c:pt>
                <c:pt idx="112">
                  <c:v>0.30901699389671</c:v>
                </c:pt>
                <c:pt idx="113">
                  <c:v>0.453990499287505</c:v>
                </c:pt>
                <c:pt idx="114">
                  <c:v>0.587785251878396</c:v>
                </c:pt>
                <c:pt idx="115">
                  <c:v>0.707106780821456</c:v>
                </c:pt>
                <c:pt idx="116">
                  <c:v>0.809016994068825</c:v>
                </c:pt>
                <c:pt idx="117">
                  <c:v>0.891006523949888</c:v>
                </c:pt>
                <c:pt idx="118">
                  <c:v>0.95105651613144</c:v>
                </c:pt>
              </c:numCache>
            </c:numRef>
          </c:val>
          <c:smooth val="1"/>
        </c:ser>
        <c:dLbls>
          <c:showLegendKey val="0"/>
          <c:showVal val="0"/>
          <c:showCatName val="0"/>
          <c:showSerName val="0"/>
          <c:showPercent val="0"/>
          <c:showBubbleSize val="0"/>
        </c:dLbls>
        <c:marker val="1"/>
        <c:smooth val="0"/>
        <c:axId val="931803640"/>
        <c:axId val="975870296"/>
      </c:lineChart>
      <c:catAx>
        <c:axId val="931803640"/>
        <c:scaling>
          <c:orientation val="minMax"/>
        </c:scaling>
        <c:delete val="1"/>
        <c:axPos val="b"/>
        <c:title>
          <c:tx>
            <c:rich>
              <a:bodyPr/>
              <a:lstStyle/>
              <a:p>
                <a:pPr>
                  <a:defRPr b="0" i="0">
                    <a:latin typeface="Arial"/>
                  </a:defRPr>
                </a:pPr>
                <a:r>
                  <a:rPr lang="en-US" b="0" i="0" dirty="0" smtClean="0">
                    <a:latin typeface="Arial"/>
                  </a:rPr>
                  <a:t>Momentum (</a:t>
                </a:r>
                <a:r>
                  <a:rPr lang="en-US" b="0" i="1" dirty="0" smtClean="0">
                    <a:latin typeface="Arial"/>
                  </a:rPr>
                  <a:t>k</a:t>
                </a:r>
                <a:r>
                  <a:rPr lang="en-US" b="0" i="0" dirty="0" smtClean="0">
                    <a:latin typeface="Arial"/>
                  </a:rPr>
                  <a:t>)</a:t>
                </a:r>
                <a:endParaRPr lang="en-US" b="0" i="0" dirty="0">
                  <a:latin typeface="Arial"/>
                </a:endParaRPr>
              </a:p>
            </c:rich>
          </c:tx>
          <c:layout/>
          <c:overlay val="0"/>
        </c:title>
        <c:numFmt formatCode="General" sourceLinked="1"/>
        <c:majorTickMark val="out"/>
        <c:minorTickMark val="none"/>
        <c:tickLblPos val="nextTo"/>
        <c:crossAx val="975870296"/>
        <c:crosses val="autoZero"/>
        <c:auto val="1"/>
        <c:lblAlgn val="ctr"/>
        <c:lblOffset val="100"/>
        <c:noMultiLvlLbl val="0"/>
      </c:catAx>
      <c:valAx>
        <c:axId val="975870296"/>
        <c:scaling>
          <c:orientation val="minMax"/>
          <c:max val="1.1"/>
          <c:min val="-1.1"/>
        </c:scaling>
        <c:delete val="1"/>
        <c:axPos val="l"/>
        <c:title>
          <c:tx>
            <c:rich>
              <a:bodyPr rot="-5400000" vert="horz"/>
              <a:lstStyle/>
              <a:p>
                <a:pPr>
                  <a:defRPr/>
                </a:pPr>
                <a:r>
                  <a:rPr lang="en-US" b="0" i="0" dirty="0" smtClean="0">
                    <a:latin typeface="Arial"/>
                  </a:rPr>
                  <a:t>Energy</a:t>
                </a:r>
                <a:endParaRPr lang="en-US" b="0" i="0" dirty="0">
                  <a:latin typeface="Arial"/>
                </a:endParaRPr>
              </a:p>
            </c:rich>
          </c:tx>
          <c:layout/>
          <c:overlay val="0"/>
        </c:title>
        <c:numFmt formatCode="General" sourceLinked="1"/>
        <c:majorTickMark val="out"/>
        <c:minorTickMark val="none"/>
        <c:tickLblPos val="nextTo"/>
        <c:crossAx val="931803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numRef>
              <c:f>Sheet1!$A$2:$A$120</c:f>
              <c:numCache>
                <c:formatCode>General</c:formatCode>
                <c:ptCount val="119"/>
                <c:pt idx="0">
                  <c:v>0.0</c:v>
                </c:pt>
                <c:pt idx="1">
                  <c:v>0.157079632675</c:v>
                </c:pt>
                <c:pt idx="2">
                  <c:v>0.31415926535</c:v>
                </c:pt>
                <c:pt idx="3">
                  <c:v>0.471238898025</c:v>
                </c:pt>
                <c:pt idx="4">
                  <c:v>0.6283185307</c:v>
                </c:pt>
                <c:pt idx="5">
                  <c:v>0.785398163375</c:v>
                </c:pt>
                <c:pt idx="6">
                  <c:v>0.94247779605</c:v>
                </c:pt>
                <c:pt idx="7">
                  <c:v>1.099557428725</c:v>
                </c:pt>
                <c:pt idx="8">
                  <c:v>1.2566370614</c:v>
                </c:pt>
                <c:pt idx="9">
                  <c:v>1.413716694075</c:v>
                </c:pt>
                <c:pt idx="10">
                  <c:v>1.57079632675</c:v>
                </c:pt>
                <c:pt idx="11">
                  <c:v>1.727875959425</c:v>
                </c:pt>
                <c:pt idx="12">
                  <c:v>1.8849555921</c:v>
                </c:pt>
                <c:pt idx="13">
                  <c:v>2.042035224775</c:v>
                </c:pt>
                <c:pt idx="14">
                  <c:v>2.19911485745</c:v>
                </c:pt>
                <c:pt idx="15">
                  <c:v>2.356194490125</c:v>
                </c:pt>
                <c:pt idx="16">
                  <c:v>2.5132741228</c:v>
                </c:pt>
                <c:pt idx="17">
                  <c:v>2.670353755475</c:v>
                </c:pt>
                <c:pt idx="18">
                  <c:v>2.82743338815</c:v>
                </c:pt>
                <c:pt idx="19">
                  <c:v>2.984513020825</c:v>
                </c:pt>
                <c:pt idx="20">
                  <c:v>3.1415926535</c:v>
                </c:pt>
                <c:pt idx="21">
                  <c:v>3.298672286175</c:v>
                </c:pt>
                <c:pt idx="22">
                  <c:v>3.455751918849999</c:v>
                </c:pt>
                <c:pt idx="23">
                  <c:v>3.612831551525</c:v>
                </c:pt>
                <c:pt idx="24">
                  <c:v>3.7699111842</c:v>
                </c:pt>
                <c:pt idx="25">
                  <c:v>3.926990816875</c:v>
                </c:pt>
                <c:pt idx="26">
                  <c:v>4.084070449549984</c:v>
                </c:pt>
                <c:pt idx="27">
                  <c:v>4.241150082224998</c:v>
                </c:pt>
                <c:pt idx="28">
                  <c:v>4.398229714899998</c:v>
                </c:pt>
                <c:pt idx="29">
                  <c:v>4.555309347574997</c:v>
                </c:pt>
                <c:pt idx="30">
                  <c:v>4.712388980249996</c:v>
                </c:pt>
                <c:pt idx="31">
                  <c:v>4.869468612924998</c:v>
                </c:pt>
                <c:pt idx="32">
                  <c:v>5.026548245599995</c:v>
                </c:pt>
                <c:pt idx="33">
                  <c:v>5.183627878274994</c:v>
                </c:pt>
                <c:pt idx="34">
                  <c:v>5.340707510949985</c:v>
                </c:pt>
                <c:pt idx="35">
                  <c:v>5.497787143624998</c:v>
                </c:pt>
                <c:pt idx="36">
                  <c:v>5.654866776299924</c:v>
                </c:pt>
                <c:pt idx="37">
                  <c:v>5.811946408974998</c:v>
                </c:pt>
                <c:pt idx="38">
                  <c:v>5.969026041649998</c:v>
                </c:pt>
                <c:pt idx="39">
                  <c:v>6.126105674324974</c:v>
                </c:pt>
                <c:pt idx="40">
                  <c:v>6.283185306999965</c:v>
                </c:pt>
                <c:pt idx="41">
                  <c:v>6.440264939674997</c:v>
                </c:pt>
                <c:pt idx="42">
                  <c:v>6.59734457234994</c:v>
                </c:pt>
                <c:pt idx="43">
                  <c:v>6.754424205024994</c:v>
                </c:pt>
                <c:pt idx="44">
                  <c:v>6.911503837699994</c:v>
                </c:pt>
                <c:pt idx="45">
                  <c:v>7.068583470374985</c:v>
                </c:pt>
                <c:pt idx="46">
                  <c:v>7.225663103049996</c:v>
                </c:pt>
                <c:pt idx="47">
                  <c:v>7.382742735724996</c:v>
                </c:pt>
                <c:pt idx="48">
                  <c:v>7.539822368399997</c:v>
                </c:pt>
                <c:pt idx="49">
                  <c:v>7.696902001074997</c:v>
                </c:pt>
                <c:pt idx="50">
                  <c:v>7.853981633749965</c:v>
                </c:pt>
                <c:pt idx="51">
                  <c:v>8.011061266424997</c:v>
                </c:pt>
                <c:pt idx="52">
                  <c:v>8.1681408991</c:v>
                </c:pt>
                <c:pt idx="53">
                  <c:v>8.325220531775</c:v>
                </c:pt>
                <c:pt idx="54">
                  <c:v>8.482300164450001</c:v>
                </c:pt>
                <c:pt idx="55">
                  <c:v>8.639379797124997</c:v>
                </c:pt>
                <c:pt idx="56">
                  <c:v>8.796459429799996</c:v>
                </c:pt>
                <c:pt idx="57">
                  <c:v>8.953539062475</c:v>
                </c:pt>
                <c:pt idx="58">
                  <c:v>9.110618695149996</c:v>
                </c:pt>
                <c:pt idx="59">
                  <c:v>9.267698327824996</c:v>
                </c:pt>
                <c:pt idx="60">
                  <c:v>9.424777960499997</c:v>
                </c:pt>
                <c:pt idx="61">
                  <c:v>9.581857593174996</c:v>
                </c:pt>
                <c:pt idx="62">
                  <c:v>9.738937225849996</c:v>
                </c:pt>
                <c:pt idx="63">
                  <c:v>9.896016858525</c:v>
                </c:pt>
                <c:pt idx="64">
                  <c:v>10.0530964912</c:v>
                </c:pt>
                <c:pt idx="65">
                  <c:v>10.210176123875</c:v>
                </c:pt>
                <c:pt idx="66">
                  <c:v>10.36725575655</c:v>
                </c:pt>
                <c:pt idx="67">
                  <c:v>10.524335389225</c:v>
                </c:pt>
                <c:pt idx="68">
                  <c:v>10.6814150219</c:v>
                </c:pt>
                <c:pt idx="69">
                  <c:v>10.838494654575</c:v>
                </c:pt>
                <c:pt idx="70">
                  <c:v>10.99557428725</c:v>
                </c:pt>
                <c:pt idx="71">
                  <c:v>11.152653919925</c:v>
                </c:pt>
                <c:pt idx="72">
                  <c:v>11.3097335526</c:v>
                </c:pt>
                <c:pt idx="73">
                  <c:v>11.466813185275</c:v>
                </c:pt>
                <c:pt idx="74">
                  <c:v>11.62389281795</c:v>
                </c:pt>
                <c:pt idx="75">
                  <c:v>11.780972450625</c:v>
                </c:pt>
                <c:pt idx="76">
                  <c:v>11.9380520833</c:v>
                </c:pt>
                <c:pt idx="77">
                  <c:v>12.095131715975</c:v>
                </c:pt>
                <c:pt idx="78">
                  <c:v>12.25221134865</c:v>
                </c:pt>
                <c:pt idx="79">
                  <c:v>12.409290981325</c:v>
                </c:pt>
                <c:pt idx="80">
                  <c:v>12.566370614</c:v>
                </c:pt>
                <c:pt idx="81">
                  <c:v>12.723450246675</c:v>
                </c:pt>
                <c:pt idx="82">
                  <c:v>12.88052987935</c:v>
                </c:pt>
                <c:pt idx="83">
                  <c:v>13.037609512025</c:v>
                </c:pt>
                <c:pt idx="84">
                  <c:v>13.1946891447</c:v>
                </c:pt>
                <c:pt idx="85">
                  <c:v>13.351768777375</c:v>
                </c:pt>
                <c:pt idx="86">
                  <c:v>13.50884841005</c:v>
                </c:pt>
                <c:pt idx="87">
                  <c:v>13.665928042725</c:v>
                </c:pt>
                <c:pt idx="88">
                  <c:v>13.8230076754</c:v>
                </c:pt>
                <c:pt idx="89">
                  <c:v>13.980087308075</c:v>
                </c:pt>
                <c:pt idx="90">
                  <c:v>14.13716694075</c:v>
                </c:pt>
                <c:pt idx="91">
                  <c:v>14.294246573425</c:v>
                </c:pt>
                <c:pt idx="92">
                  <c:v>14.4513262061</c:v>
                </c:pt>
                <c:pt idx="93">
                  <c:v>14.608405838775</c:v>
                </c:pt>
                <c:pt idx="94">
                  <c:v>14.76548547145</c:v>
                </c:pt>
                <c:pt idx="95">
                  <c:v>14.922565104125</c:v>
                </c:pt>
                <c:pt idx="96">
                  <c:v>15.0796447368</c:v>
                </c:pt>
                <c:pt idx="97">
                  <c:v>15.23672436947499</c:v>
                </c:pt>
                <c:pt idx="98">
                  <c:v>15.39380400215</c:v>
                </c:pt>
                <c:pt idx="99">
                  <c:v>15.550883634825</c:v>
                </c:pt>
                <c:pt idx="100">
                  <c:v>15.70796326749999</c:v>
                </c:pt>
                <c:pt idx="101">
                  <c:v>15.865042900175</c:v>
                </c:pt>
                <c:pt idx="102">
                  <c:v>16.02212253284968</c:v>
                </c:pt>
                <c:pt idx="103">
                  <c:v>16.17920216552499</c:v>
                </c:pt>
                <c:pt idx="104">
                  <c:v>16.3362817982</c:v>
                </c:pt>
                <c:pt idx="105">
                  <c:v>16.49336143087499</c:v>
                </c:pt>
                <c:pt idx="106">
                  <c:v>16.65044106354999</c:v>
                </c:pt>
                <c:pt idx="107">
                  <c:v>16.80752069622499</c:v>
                </c:pt>
                <c:pt idx="108">
                  <c:v>16.96460032889999</c:v>
                </c:pt>
                <c:pt idx="109">
                  <c:v>17.12167996157499</c:v>
                </c:pt>
                <c:pt idx="110">
                  <c:v>17.27875959424998</c:v>
                </c:pt>
                <c:pt idx="111">
                  <c:v>17.43583922692498</c:v>
                </c:pt>
                <c:pt idx="112">
                  <c:v>17.59291885959999</c:v>
                </c:pt>
                <c:pt idx="113">
                  <c:v>17.749998492275</c:v>
                </c:pt>
                <c:pt idx="114">
                  <c:v>17.90707812495</c:v>
                </c:pt>
                <c:pt idx="115">
                  <c:v>18.064157757625</c:v>
                </c:pt>
                <c:pt idx="116">
                  <c:v>18.22123739029999</c:v>
                </c:pt>
                <c:pt idx="117">
                  <c:v>18.37831702297499</c:v>
                </c:pt>
                <c:pt idx="118">
                  <c:v>18.53539665564999</c:v>
                </c:pt>
              </c:numCache>
            </c:numRef>
          </c:cat>
          <c:val>
            <c:numRef>
              <c:f>Sheet1!$B$2:$B$120</c:f>
              <c:numCache>
                <c:formatCode>General</c:formatCode>
                <c:ptCount val="119"/>
                <c:pt idx="0">
                  <c:v>1.0</c:v>
                </c:pt>
                <c:pt idx="1">
                  <c:v>0.98768834059584</c:v>
                </c:pt>
                <c:pt idx="2">
                  <c:v>0.951056516297928</c:v>
                </c:pt>
                <c:pt idx="3">
                  <c:v>0.891006524194483</c:v>
                </c:pt>
                <c:pt idx="4">
                  <c:v>0.809016994385503</c:v>
                </c:pt>
                <c:pt idx="5">
                  <c:v>0.707106781202421</c:v>
                </c:pt>
                <c:pt idx="6">
                  <c:v>0.587785252314266</c:v>
                </c:pt>
                <c:pt idx="7">
                  <c:v>0.453990499767549</c:v>
                </c:pt>
                <c:pt idx="8">
                  <c:v>0.309016994409107</c:v>
                </c:pt>
                <c:pt idx="9">
                  <c:v>0.15643446508014</c:v>
                </c:pt>
                <c:pt idx="10">
                  <c:v>4.48968142394493E-11</c:v>
                </c:pt>
                <c:pt idx="11">
                  <c:v>-0.156434464991452</c:v>
                </c:pt>
                <c:pt idx="12">
                  <c:v>-0.309016994323708</c:v>
                </c:pt>
                <c:pt idx="13">
                  <c:v>-0.453990499687542</c:v>
                </c:pt>
                <c:pt idx="14">
                  <c:v>-0.587785252241622</c:v>
                </c:pt>
                <c:pt idx="15">
                  <c:v>-0.707106781138927</c:v>
                </c:pt>
                <c:pt idx="16">
                  <c:v>-0.809016994332724</c:v>
                </c:pt>
                <c:pt idx="17">
                  <c:v>-0.891006524153717</c:v>
                </c:pt>
                <c:pt idx="18">
                  <c:v>-0.95105651627018</c:v>
                </c:pt>
                <c:pt idx="19">
                  <c:v>-0.987688340581793</c:v>
                </c:pt>
                <c:pt idx="20">
                  <c:v>-1.0</c:v>
                </c:pt>
                <c:pt idx="21">
                  <c:v>-0.987688340609887</c:v>
                </c:pt>
                <c:pt idx="22">
                  <c:v>-0.951056516325676</c:v>
                </c:pt>
                <c:pt idx="23">
                  <c:v>-0.891006524235248</c:v>
                </c:pt>
                <c:pt idx="24">
                  <c:v>-0.809016994438283</c:v>
                </c:pt>
                <c:pt idx="25">
                  <c:v>-0.707106781265915</c:v>
                </c:pt>
                <c:pt idx="26">
                  <c:v>-0.587785252386912</c:v>
                </c:pt>
                <c:pt idx="27">
                  <c:v>-0.453990499847557</c:v>
                </c:pt>
                <c:pt idx="28">
                  <c:v>-0.309016994494507</c:v>
                </c:pt>
                <c:pt idx="29">
                  <c:v>-0.15643446516883</c:v>
                </c:pt>
                <c:pt idx="30">
                  <c:v>-1.34691552941372E-10</c:v>
                </c:pt>
                <c:pt idx="31">
                  <c:v>0.156434464902763</c:v>
                </c:pt>
                <c:pt idx="32">
                  <c:v>0.309016994238308</c:v>
                </c:pt>
                <c:pt idx="33">
                  <c:v>0.453990499607535</c:v>
                </c:pt>
                <c:pt idx="34">
                  <c:v>0.587785252168976</c:v>
                </c:pt>
                <c:pt idx="35">
                  <c:v>0.707106781075432</c:v>
                </c:pt>
                <c:pt idx="36">
                  <c:v>0.809016994279944</c:v>
                </c:pt>
                <c:pt idx="37">
                  <c:v>0.891006524112951</c:v>
                </c:pt>
                <c:pt idx="38">
                  <c:v>0.951056516242432</c:v>
                </c:pt>
                <c:pt idx="39">
                  <c:v>0.987688340567746</c:v>
                </c:pt>
                <c:pt idx="40">
                  <c:v>1.0</c:v>
                </c:pt>
                <c:pt idx="41">
                  <c:v>0.987688340623934</c:v>
                </c:pt>
                <c:pt idx="42">
                  <c:v>0.951056516353424</c:v>
                </c:pt>
                <c:pt idx="43">
                  <c:v>0.891006524276014</c:v>
                </c:pt>
                <c:pt idx="44">
                  <c:v>0.809016994491063</c:v>
                </c:pt>
                <c:pt idx="45">
                  <c:v>0.70710678132941</c:v>
                </c:pt>
                <c:pt idx="46">
                  <c:v>0.587785252459557</c:v>
                </c:pt>
                <c:pt idx="47">
                  <c:v>0.453990499927565</c:v>
                </c:pt>
                <c:pt idx="48">
                  <c:v>0.309016994579907</c:v>
                </c:pt>
                <c:pt idx="49">
                  <c:v>0.156434465257519</c:v>
                </c:pt>
                <c:pt idx="50">
                  <c:v>2.24486513687901E-10</c:v>
                </c:pt>
                <c:pt idx="51">
                  <c:v>-0.156434464814075</c:v>
                </c:pt>
                <c:pt idx="52">
                  <c:v>-0.309016994152909</c:v>
                </c:pt>
                <c:pt idx="53">
                  <c:v>-0.453990499527527</c:v>
                </c:pt>
                <c:pt idx="54">
                  <c:v>-0.587785252096331</c:v>
                </c:pt>
                <c:pt idx="55">
                  <c:v>-0.707106781011939</c:v>
                </c:pt>
                <c:pt idx="56">
                  <c:v>-0.809016994227164</c:v>
                </c:pt>
                <c:pt idx="57">
                  <c:v>-0.891006524072185</c:v>
                </c:pt>
                <c:pt idx="58">
                  <c:v>-0.951056516214684</c:v>
                </c:pt>
                <c:pt idx="59">
                  <c:v>-0.987688340553699</c:v>
                </c:pt>
                <c:pt idx="60">
                  <c:v>-1.0</c:v>
                </c:pt>
                <c:pt idx="61">
                  <c:v>-0.987688340637981</c:v>
                </c:pt>
                <c:pt idx="62">
                  <c:v>-0.951056516381172</c:v>
                </c:pt>
                <c:pt idx="63">
                  <c:v>-0.89100652431678</c:v>
                </c:pt>
                <c:pt idx="64">
                  <c:v>-0.809016994543843</c:v>
                </c:pt>
                <c:pt idx="65">
                  <c:v>-0.707106781392904</c:v>
                </c:pt>
                <c:pt idx="66">
                  <c:v>-0.587785252532202</c:v>
                </c:pt>
                <c:pt idx="67">
                  <c:v>-0.453990500007572</c:v>
                </c:pt>
                <c:pt idx="68">
                  <c:v>-0.309016994665306</c:v>
                </c:pt>
                <c:pt idx="69">
                  <c:v>-0.156434465346208</c:v>
                </c:pt>
                <c:pt idx="70">
                  <c:v>-3.14280586256009E-10</c:v>
                </c:pt>
                <c:pt idx="71">
                  <c:v>0.156434464725385</c:v>
                </c:pt>
                <c:pt idx="72">
                  <c:v>0.309016994067509</c:v>
                </c:pt>
                <c:pt idx="73">
                  <c:v>0.45399049944752</c:v>
                </c:pt>
                <c:pt idx="74">
                  <c:v>0.587785252023686</c:v>
                </c:pt>
                <c:pt idx="75">
                  <c:v>0.707106780948444</c:v>
                </c:pt>
                <c:pt idx="76">
                  <c:v>0.809016994174384</c:v>
                </c:pt>
                <c:pt idx="77">
                  <c:v>0.891006524031419</c:v>
                </c:pt>
                <c:pt idx="78">
                  <c:v>0.951056516186936</c:v>
                </c:pt>
                <c:pt idx="79">
                  <c:v>0.987688340539652</c:v>
                </c:pt>
                <c:pt idx="80">
                  <c:v>1.0</c:v>
                </c:pt>
                <c:pt idx="81">
                  <c:v>0.987688340652028</c:v>
                </c:pt>
                <c:pt idx="82">
                  <c:v>0.95105651640892</c:v>
                </c:pt>
                <c:pt idx="83">
                  <c:v>0.891006524357546</c:v>
                </c:pt>
                <c:pt idx="84">
                  <c:v>0.809016994596623</c:v>
                </c:pt>
                <c:pt idx="85">
                  <c:v>0.707106781456398</c:v>
                </c:pt>
                <c:pt idx="86">
                  <c:v>0.587785252604848</c:v>
                </c:pt>
                <c:pt idx="87">
                  <c:v>0.45399050008758</c:v>
                </c:pt>
                <c:pt idx="88">
                  <c:v>0.309016994750706</c:v>
                </c:pt>
                <c:pt idx="89">
                  <c:v>0.156434465434897</c:v>
                </c:pt>
                <c:pt idx="90">
                  <c:v>4.04075547002537E-10</c:v>
                </c:pt>
                <c:pt idx="91">
                  <c:v>-0.156434464636696</c:v>
                </c:pt>
                <c:pt idx="92">
                  <c:v>-0.309016993982109</c:v>
                </c:pt>
                <c:pt idx="93">
                  <c:v>-0.453990499367512</c:v>
                </c:pt>
                <c:pt idx="94">
                  <c:v>-0.58778525195104</c:v>
                </c:pt>
                <c:pt idx="95">
                  <c:v>-0.707106780884949</c:v>
                </c:pt>
                <c:pt idx="96">
                  <c:v>-0.809016994121604</c:v>
                </c:pt>
                <c:pt idx="97">
                  <c:v>-0.891006523990653</c:v>
                </c:pt>
                <c:pt idx="98">
                  <c:v>-0.951056516159188</c:v>
                </c:pt>
                <c:pt idx="99">
                  <c:v>-0.987688340525605</c:v>
                </c:pt>
                <c:pt idx="100">
                  <c:v>-1.0</c:v>
                </c:pt>
                <c:pt idx="101">
                  <c:v>-0.987688340666075</c:v>
                </c:pt>
                <c:pt idx="102">
                  <c:v>-0.951056516436668</c:v>
                </c:pt>
                <c:pt idx="103">
                  <c:v>-0.891006524398311</c:v>
                </c:pt>
                <c:pt idx="104">
                  <c:v>-0.809016994649402</c:v>
                </c:pt>
                <c:pt idx="105">
                  <c:v>-0.707106781519892</c:v>
                </c:pt>
                <c:pt idx="106">
                  <c:v>-0.587785252677492</c:v>
                </c:pt>
                <c:pt idx="107">
                  <c:v>-0.453990500167586</c:v>
                </c:pt>
                <c:pt idx="108">
                  <c:v>-0.309016994836104</c:v>
                </c:pt>
                <c:pt idx="109">
                  <c:v>-0.156434465523585</c:v>
                </c:pt>
                <c:pt idx="110">
                  <c:v>-4.93868731392226E-10</c:v>
                </c:pt>
                <c:pt idx="111">
                  <c:v>0.156434464548008</c:v>
                </c:pt>
                <c:pt idx="112">
                  <c:v>0.30901699389671</c:v>
                </c:pt>
                <c:pt idx="113">
                  <c:v>0.453990499287505</c:v>
                </c:pt>
                <c:pt idx="114">
                  <c:v>0.587785251878396</c:v>
                </c:pt>
                <c:pt idx="115">
                  <c:v>0.707106780821456</c:v>
                </c:pt>
                <c:pt idx="116">
                  <c:v>0.809016994068825</c:v>
                </c:pt>
                <c:pt idx="117">
                  <c:v>0.891006523949888</c:v>
                </c:pt>
                <c:pt idx="118">
                  <c:v>0.95105651613144</c:v>
                </c:pt>
              </c:numCache>
            </c:numRef>
          </c:val>
          <c:smooth val="1"/>
        </c:ser>
        <c:ser>
          <c:idx val="1"/>
          <c:order val="1"/>
          <c:tx>
            <c:strRef>
              <c:f>Sheet1!$C$1</c:f>
              <c:strCache>
                <c:ptCount val="1"/>
                <c:pt idx="0">
                  <c:v>Series 2</c:v>
                </c:pt>
              </c:strCache>
            </c:strRef>
          </c:tx>
          <c:spPr>
            <a:ln>
              <a:noFill/>
            </a:ln>
          </c:spPr>
          <c:marker>
            <c:symbol val="circle"/>
            <c:size val="7"/>
            <c:spPr>
              <a:ln>
                <a:noFill/>
              </a:ln>
            </c:spPr>
          </c:marker>
          <c:cat>
            <c:numRef>
              <c:f>Sheet1!$A$2:$A$120</c:f>
              <c:numCache>
                <c:formatCode>General</c:formatCode>
                <c:ptCount val="119"/>
                <c:pt idx="0">
                  <c:v>0.0</c:v>
                </c:pt>
                <c:pt idx="1">
                  <c:v>0.157079632675</c:v>
                </c:pt>
                <c:pt idx="2">
                  <c:v>0.31415926535</c:v>
                </c:pt>
                <c:pt idx="3">
                  <c:v>0.471238898025</c:v>
                </c:pt>
                <c:pt idx="4">
                  <c:v>0.6283185307</c:v>
                </c:pt>
                <c:pt idx="5">
                  <c:v>0.785398163375</c:v>
                </c:pt>
                <c:pt idx="6">
                  <c:v>0.94247779605</c:v>
                </c:pt>
                <c:pt idx="7">
                  <c:v>1.099557428725</c:v>
                </c:pt>
                <c:pt idx="8">
                  <c:v>1.2566370614</c:v>
                </c:pt>
                <c:pt idx="9">
                  <c:v>1.413716694075</c:v>
                </c:pt>
                <c:pt idx="10">
                  <c:v>1.57079632675</c:v>
                </c:pt>
                <c:pt idx="11">
                  <c:v>1.727875959425</c:v>
                </c:pt>
                <c:pt idx="12">
                  <c:v>1.8849555921</c:v>
                </c:pt>
                <c:pt idx="13">
                  <c:v>2.042035224775</c:v>
                </c:pt>
                <c:pt idx="14">
                  <c:v>2.19911485745</c:v>
                </c:pt>
                <c:pt idx="15">
                  <c:v>2.356194490125</c:v>
                </c:pt>
                <c:pt idx="16">
                  <c:v>2.5132741228</c:v>
                </c:pt>
                <c:pt idx="17">
                  <c:v>2.670353755475</c:v>
                </c:pt>
                <c:pt idx="18">
                  <c:v>2.82743338815</c:v>
                </c:pt>
                <c:pt idx="19">
                  <c:v>2.984513020825</c:v>
                </c:pt>
                <c:pt idx="20">
                  <c:v>3.1415926535</c:v>
                </c:pt>
                <c:pt idx="21">
                  <c:v>3.298672286175</c:v>
                </c:pt>
                <c:pt idx="22">
                  <c:v>3.455751918849999</c:v>
                </c:pt>
                <c:pt idx="23">
                  <c:v>3.612831551525</c:v>
                </c:pt>
                <c:pt idx="24">
                  <c:v>3.7699111842</c:v>
                </c:pt>
                <c:pt idx="25">
                  <c:v>3.926990816875</c:v>
                </c:pt>
                <c:pt idx="26">
                  <c:v>4.084070449549984</c:v>
                </c:pt>
                <c:pt idx="27">
                  <c:v>4.241150082224998</c:v>
                </c:pt>
                <c:pt idx="28">
                  <c:v>4.398229714899998</c:v>
                </c:pt>
                <c:pt idx="29">
                  <c:v>4.555309347574997</c:v>
                </c:pt>
                <c:pt idx="30">
                  <c:v>4.712388980249996</c:v>
                </c:pt>
                <c:pt idx="31">
                  <c:v>4.869468612924998</c:v>
                </c:pt>
                <c:pt idx="32">
                  <c:v>5.026548245599995</c:v>
                </c:pt>
                <c:pt idx="33">
                  <c:v>5.183627878274994</c:v>
                </c:pt>
                <c:pt idx="34">
                  <c:v>5.340707510949985</c:v>
                </c:pt>
                <c:pt idx="35">
                  <c:v>5.497787143624998</c:v>
                </c:pt>
                <c:pt idx="36">
                  <c:v>5.654866776299924</c:v>
                </c:pt>
                <c:pt idx="37">
                  <c:v>5.811946408974998</c:v>
                </c:pt>
                <c:pt idx="38">
                  <c:v>5.969026041649998</c:v>
                </c:pt>
                <c:pt idx="39">
                  <c:v>6.126105674324974</c:v>
                </c:pt>
                <c:pt idx="40">
                  <c:v>6.283185306999965</c:v>
                </c:pt>
                <c:pt idx="41">
                  <c:v>6.440264939674997</c:v>
                </c:pt>
                <c:pt idx="42">
                  <c:v>6.59734457234994</c:v>
                </c:pt>
                <c:pt idx="43">
                  <c:v>6.754424205024994</c:v>
                </c:pt>
                <c:pt idx="44">
                  <c:v>6.911503837699994</c:v>
                </c:pt>
                <c:pt idx="45">
                  <c:v>7.068583470374985</c:v>
                </c:pt>
                <c:pt idx="46">
                  <c:v>7.225663103049996</c:v>
                </c:pt>
                <c:pt idx="47">
                  <c:v>7.382742735724996</c:v>
                </c:pt>
                <c:pt idx="48">
                  <c:v>7.539822368399997</c:v>
                </c:pt>
                <c:pt idx="49">
                  <c:v>7.696902001074997</c:v>
                </c:pt>
                <c:pt idx="50">
                  <c:v>7.853981633749965</c:v>
                </c:pt>
                <c:pt idx="51">
                  <c:v>8.011061266424997</c:v>
                </c:pt>
                <c:pt idx="52">
                  <c:v>8.1681408991</c:v>
                </c:pt>
                <c:pt idx="53">
                  <c:v>8.325220531775</c:v>
                </c:pt>
                <c:pt idx="54">
                  <c:v>8.482300164450001</c:v>
                </c:pt>
                <c:pt idx="55">
                  <c:v>8.639379797124997</c:v>
                </c:pt>
                <c:pt idx="56">
                  <c:v>8.796459429799996</c:v>
                </c:pt>
                <c:pt idx="57">
                  <c:v>8.953539062475</c:v>
                </c:pt>
                <c:pt idx="58">
                  <c:v>9.110618695149996</c:v>
                </c:pt>
                <c:pt idx="59">
                  <c:v>9.267698327824996</c:v>
                </c:pt>
                <c:pt idx="60">
                  <c:v>9.424777960499997</c:v>
                </c:pt>
                <c:pt idx="61">
                  <c:v>9.581857593174996</c:v>
                </c:pt>
                <c:pt idx="62">
                  <c:v>9.738937225849996</c:v>
                </c:pt>
                <c:pt idx="63">
                  <c:v>9.896016858525</c:v>
                </c:pt>
                <c:pt idx="64">
                  <c:v>10.0530964912</c:v>
                </c:pt>
                <c:pt idx="65">
                  <c:v>10.210176123875</c:v>
                </c:pt>
                <c:pt idx="66">
                  <c:v>10.36725575655</c:v>
                </c:pt>
                <c:pt idx="67">
                  <c:v>10.524335389225</c:v>
                </c:pt>
                <c:pt idx="68">
                  <c:v>10.6814150219</c:v>
                </c:pt>
                <c:pt idx="69">
                  <c:v>10.838494654575</c:v>
                </c:pt>
                <c:pt idx="70">
                  <c:v>10.99557428725</c:v>
                </c:pt>
                <c:pt idx="71">
                  <c:v>11.152653919925</c:v>
                </c:pt>
                <c:pt idx="72">
                  <c:v>11.3097335526</c:v>
                </c:pt>
                <c:pt idx="73">
                  <c:v>11.466813185275</c:v>
                </c:pt>
                <c:pt idx="74">
                  <c:v>11.62389281795</c:v>
                </c:pt>
                <c:pt idx="75">
                  <c:v>11.780972450625</c:v>
                </c:pt>
                <c:pt idx="76">
                  <c:v>11.9380520833</c:v>
                </c:pt>
                <c:pt idx="77">
                  <c:v>12.095131715975</c:v>
                </c:pt>
                <c:pt idx="78">
                  <c:v>12.25221134865</c:v>
                </c:pt>
                <c:pt idx="79">
                  <c:v>12.409290981325</c:v>
                </c:pt>
                <c:pt idx="80">
                  <c:v>12.566370614</c:v>
                </c:pt>
                <c:pt idx="81">
                  <c:v>12.723450246675</c:v>
                </c:pt>
                <c:pt idx="82">
                  <c:v>12.88052987935</c:v>
                </c:pt>
                <c:pt idx="83">
                  <c:v>13.037609512025</c:v>
                </c:pt>
                <c:pt idx="84">
                  <c:v>13.1946891447</c:v>
                </c:pt>
                <c:pt idx="85">
                  <c:v>13.351768777375</c:v>
                </c:pt>
                <c:pt idx="86">
                  <c:v>13.50884841005</c:v>
                </c:pt>
                <c:pt idx="87">
                  <c:v>13.665928042725</c:v>
                </c:pt>
                <c:pt idx="88">
                  <c:v>13.8230076754</c:v>
                </c:pt>
                <c:pt idx="89">
                  <c:v>13.980087308075</c:v>
                </c:pt>
                <c:pt idx="90">
                  <c:v>14.13716694075</c:v>
                </c:pt>
                <c:pt idx="91">
                  <c:v>14.294246573425</c:v>
                </c:pt>
                <c:pt idx="92">
                  <c:v>14.4513262061</c:v>
                </c:pt>
                <c:pt idx="93">
                  <c:v>14.608405838775</c:v>
                </c:pt>
                <c:pt idx="94">
                  <c:v>14.76548547145</c:v>
                </c:pt>
                <c:pt idx="95">
                  <c:v>14.922565104125</c:v>
                </c:pt>
                <c:pt idx="96">
                  <c:v>15.0796447368</c:v>
                </c:pt>
                <c:pt idx="97">
                  <c:v>15.23672436947499</c:v>
                </c:pt>
                <c:pt idx="98">
                  <c:v>15.39380400215</c:v>
                </c:pt>
                <c:pt idx="99">
                  <c:v>15.550883634825</c:v>
                </c:pt>
                <c:pt idx="100">
                  <c:v>15.70796326749999</c:v>
                </c:pt>
                <c:pt idx="101">
                  <c:v>15.865042900175</c:v>
                </c:pt>
                <c:pt idx="102">
                  <c:v>16.02212253284968</c:v>
                </c:pt>
                <c:pt idx="103">
                  <c:v>16.17920216552499</c:v>
                </c:pt>
                <c:pt idx="104">
                  <c:v>16.3362817982</c:v>
                </c:pt>
                <c:pt idx="105">
                  <c:v>16.49336143087499</c:v>
                </c:pt>
                <c:pt idx="106">
                  <c:v>16.65044106354999</c:v>
                </c:pt>
                <c:pt idx="107">
                  <c:v>16.80752069622499</c:v>
                </c:pt>
                <c:pt idx="108">
                  <c:v>16.96460032889999</c:v>
                </c:pt>
                <c:pt idx="109">
                  <c:v>17.12167996157499</c:v>
                </c:pt>
                <c:pt idx="110">
                  <c:v>17.27875959424998</c:v>
                </c:pt>
                <c:pt idx="111">
                  <c:v>17.43583922692498</c:v>
                </c:pt>
                <c:pt idx="112">
                  <c:v>17.59291885959999</c:v>
                </c:pt>
                <c:pt idx="113">
                  <c:v>17.749998492275</c:v>
                </c:pt>
                <c:pt idx="114">
                  <c:v>17.90707812495</c:v>
                </c:pt>
                <c:pt idx="115">
                  <c:v>18.064157757625</c:v>
                </c:pt>
                <c:pt idx="116">
                  <c:v>18.22123739029999</c:v>
                </c:pt>
                <c:pt idx="117">
                  <c:v>18.37831702297499</c:v>
                </c:pt>
                <c:pt idx="118">
                  <c:v>18.53539665564999</c:v>
                </c:pt>
              </c:numCache>
            </c:numRef>
          </c:cat>
          <c:val>
            <c:numRef>
              <c:f>Sheet1!$C$2:$C$120</c:f>
              <c:numCache>
                <c:formatCode>General</c:formatCode>
                <c:ptCount val="119"/>
                <c:pt idx="0">
                  <c:v>-10.0</c:v>
                </c:pt>
                <c:pt idx="1">
                  <c:v>-10.0</c:v>
                </c:pt>
                <c:pt idx="2">
                  <c:v>-10.0</c:v>
                </c:pt>
                <c:pt idx="3">
                  <c:v>-10.0</c:v>
                </c:pt>
                <c:pt idx="4">
                  <c:v>-10.0</c:v>
                </c:pt>
                <c:pt idx="5">
                  <c:v>-10.0</c:v>
                </c:pt>
                <c:pt idx="6">
                  <c:v>-10.0</c:v>
                </c:pt>
                <c:pt idx="7">
                  <c:v>-10.0</c:v>
                </c:pt>
                <c:pt idx="8">
                  <c:v>-10.0</c:v>
                </c:pt>
                <c:pt idx="9">
                  <c:v>-10.0</c:v>
                </c:pt>
                <c:pt idx="10">
                  <c:v>-10.0</c:v>
                </c:pt>
                <c:pt idx="11">
                  <c:v>-0.156434464991452</c:v>
                </c:pt>
                <c:pt idx="12">
                  <c:v>-0.309016994323708</c:v>
                </c:pt>
                <c:pt idx="13">
                  <c:v>-0.453990499687542</c:v>
                </c:pt>
                <c:pt idx="14">
                  <c:v>-0.587785252241622</c:v>
                </c:pt>
                <c:pt idx="15">
                  <c:v>-0.707106781138927</c:v>
                </c:pt>
                <c:pt idx="16">
                  <c:v>-0.809016994332724</c:v>
                </c:pt>
                <c:pt idx="17">
                  <c:v>-0.891006524153717</c:v>
                </c:pt>
                <c:pt idx="18">
                  <c:v>-0.95105651627018</c:v>
                </c:pt>
                <c:pt idx="19">
                  <c:v>-0.987688340581793</c:v>
                </c:pt>
                <c:pt idx="20">
                  <c:v>-1.0</c:v>
                </c:pt>
                <c:pt idx="21">
                  <c:v>-0.987688340609887</c:v>
                </c:pt>
                <c:pt idx="22">
                  <c:v>-0.951056516325676</c:v>
                </c:pt>
                <c:pt idx="23">
                  <c:v>-0.891006524235248</c:v>
                </c:pt>
                <c:pt idx="24">
                  <c:v>-0.809016994438283</c:v>
                </c:pt>
                <c:pt idx="25">
                  <c:v>-0.707106781265915</c:v>
                </c:pt>
                <c:pt idx="26">
                  <c:v>-0.587785252386912</c:v>
                </c:pt>
                <c:pt idx="27">
                  <c:v>-0.453990499847557</c:v>
                </c:pt>
                <c:pt idx="28">
                  <c:v>-0.309016994494507</c:v>
                </c:pt>
                <c:pt idx="29">
                  <c:v>-0.15643446516883</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-0.156434464814075</c:v>
                </c:pt>
                <c:pt idx="52">
                  <c:v>-0.309016994152909</c:v>
                </c:pt>
                <c:pt idx="53">
                  <c:v>-0.453990499527527</c:v>
                </c:pt>
                <c:pt idx="54">
                  <c:v>-0.587785252096331</c:v>
                </c:pt>
                <c:pt idx="55">
                  <c:v>-0.707106781011939</c:v>
                </c:pt>
                <c:pt idx="56">
                  <c:v>-0.809016994227164</c:v>
                </c:pt>
                <c:pt idx="57">
                  <c:v>-0.891006524072185</c:v>
                </c:pt>
                <c:pt idx="58">
                  <c:v>-0.951056516214684</c:v>
                </c:pt>
                <c:pt idx="59">
                  <c:v>-0.987688340553699</c:v>
                </c:pt>
                <c:pt idx="60">
                  <c:v>-1.0</c:v>
                </c:pt>
                <c:pt idx="61">
                  <c:v>-0.987688340637981</c:v>
                </c:pt>
                <c:pt idx="62">
                  <c:v>-0.951056516381172</c:v>
                </c:pt>
                <c:pt idx="63">
                  <c:v>-0.89100652431678</c:v>
                </c:pt>
                <c:pt idx="64">
                  <c:v>-0.809016994543843</c:v>
                </c:pt>
                <c:pt idx="65">
                  <c:v>-0.707106781392904</c:v>
                </c:pt>
                <c:pt idx="66">
                  <c:v>-0.587785252532202</c:v>
                </c:pt>
                <c:pt idx="67">
                  <c:v>-0.453990500007572</c:v>
                </c:pt>
                <c:pt idx="68">
                  <c:v>-0.309016994665306</c:v>
                </c:pt>
                <c:pt idx="69">
                  <c:v>-0.156434465346208</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-0.156434464636696</c:v>
                </c:pt>
                <c:pt idx="92">
                  <c:v>-0.309016993982109</c:v>
                </c:pt>
                <c:pt idx="93">
                  <c:v>-0.453990499367512</c:v>
                </c:pt>
                <c:pt idx="94">
                  <c:v>-0.58778525195104</c:v>
                </c:pt>
                <c:pt idx="95">
                  <c:v>-0.707106780884949</c:v>
                </c:pt>
                <c:pt idx="96">
                  <c:v>-0.809016994121604</c:v>
                </c:pt>
                <c:pt idx="97">
                  <c:v>-0.891006523990653</c:v>
                </c:pt>
                <c:pt idx="98">
                  <c:v>-0.951056516159188</c:v>
                </c:pt>
                <c:pt idx="99">
                  <c:v>-0.987688340525605</c:v>
                </c:pt>
                <c:pt idx="100">
                  <c:v>-1.0</c:v>
                </c:pt>
                <c:pt idx="101">
                  <c:v>-0.987688340666075</c:v>
                </c:pt>
                <c:pt idx="102">
                  <c:v>-0.951056516436668</c:v>
                </c:pt>
                <c:pt idx="103">
                  <c:v>-0.891006524398311</c:v>
                </c:pt>
                <c:pt idx="104">
                  <c:v>-0.809016994649402</c:v>
                </c:pt>
                <c:pt idx="105">
                  <c:v>-0.707106781519892</c:v>
                </c:pt>
                <c:pt idx="106">
                  <c:v>-0.587785252677492</c:v>
                </c:pt>
                <c:pt idx="107">
                  <c:v>-0.453990500167586</c:v>
                </c:pt>
                <c:pt idx="108">
                  <c:v>-0.309016994836104</c:v>
                </c:pt>
                <c:pt idx="109">
                  <c:v>-0.156434465523585</c:v>
                </c:pt>
                <c:pt idx="110">
                  <c:v>-10.0</c:v>
                </c:pt>
                <c:pt idx="111">
                  <c:v>-10.0</c:v>
                </c:pt>
                <c:pt idx="112">
                  <c:v>-10.0</c:v>
                </c:pt>
                <c:pt idx="113">
                  <c:v>-10.0</c:v>
                </c:pt>
                <c:pt idx="114">
                  <c:v>-10.0</c:v>
                </c:pt>
                <c:pt idx="115">
                  <c:v>-10.0</c:v>
                </c:pt>
                <c:pt idx="116">
                  <c:v>-10.0</c:v>
                </c:pt>
                <c:pt idx="117">
                  <c:v>-10.0</c:v>
                </c:pt>
                <c:pt idx="118">
                  <c:v>-10.0</c:v>
                </c:pt>
              </c:numCache>
            </c:numRef>
          </c:val>
          <c:smooth val="1"/>
        </c:ser>
        <c:dLbls>
          <c:showLegendKey val="0"/>
          <c:showVal val="0"/>
          <c:showCatName val="0"/>
          <c:showSerName val="0"/>
          <c:showPercent val="0"/>
          <c:showBubbleSize val="0"/>
        </c:dLbls>
        <c:marker val="1"/>
        <c:smooth val="0"/>
        <c:axId val="941986552"/>
        <c:axId val="941798920"/>
      </c:lineChart>
      <c:catAx>
        <c:axId val="941986552"/>
        <c:scaling>
          <c:orientation val="minMax"/>
        </c:scaling>
        <c:delete val="1"/>
        <c:axPos val="b"/>
        <c:title>
          <c:tx>
            <c:rich>
              <a:bodyPr/>
              <a:lstStyle/>
              <a:p>
                <a:pPr>
                  <a:defRPr b="0" i="0">
                    <a:latin typeface="Arial"/>
                  </a:defRPr>
                </a:pPr>
                <a:r>
                  <a:rPr lang="en-US" b="0" i="0" dirty="0" smtClean="0">
                    <a:latin typeface="Arial"/>
                  </a:rPr>
                  <a:t>Momentum (</a:t>
                </a:r>
                <a:r>
                  <a:rPr lang="en-US" b="0" i="1" dirty="0" smtClean="0">
                    <a:latin typeface="Arial"/>
                  </a:rPr>
                  <a:t>k</a:t>
                </a:r>
                <a:r>
                  <a:rPr lang="en-US" b="0" i="0" dirty="0" smtClean="0">
                    <a:latin typeface="Arial"/>
                  </a:rPr>
                  <a:t>)</a:t>
                </a:r>
                <a:endParaRPr lang="en-US" b="0" i="0" dirty="0">
                  <a:latin typeface="Arial"/>
                </a:endParaRPr>
              </a:p>
            </c:rich>
          </c:tx>
          <c:layout/>
          <c:overlay val="0"/>
        </c:title>
        <c:numFmt formatCode="General" sourceLinked="1"/>
        <c:majorTickMark val="out"/>
        <c:minorTickMark val="none"/>
        <c:tickLblPos val="nextTo"/>
        <c:crossAx val="941798920"/>
        <c:crosses val="autoZero"/>
        <c:auto val="1"/>
        <c:lblAlgn val="ctr"/>
        <c:lblOffset val="100"/>
        <c:noMultiLvlLbl val="0"/>
      </c:catAx>
      <c:valAx>
        <c:axId val="941798920"/>
        <c:scaling>
          <c:orientation val="minMax"/>
          <c:max val="1.1"/>
          <c:min val="-1.1"/>
        </c:scaling>
        <c:delete val="1"/>
        <c:axPos val="l"/>
        <c:title>
          <c:tx>
            <c:rich>
              <a:bodyPr rot="-5400000" vert="horz"/>
              <a:lstStyle/>
              <a:p>
                <a:pPr>
                  <a:defRPr/>
                </a:pPr>
                <a:r>
                  <a:rPr lang="en-US" b="0" i="0" dirty="0" smtClean="0">
                    <a:latin typeface="Arial"/>
                  </a:rPr>
                  <a:t>Energy</a:t>
                </a:r>
                <a:endParaRPr lang="en-US" b="0" i="0" dirty="0">
                  <a:latin typeface="Arial"/>
                </a:endParaRPr>
              </a:p>
            </c:rich>
          </c:tx>
          <c:layout/>
          <c:overlay val="0"/>
        </c:title>
        <c:numFmt formatCode="General" sourceLinked="1"/>
        <c:majorTickMark val="out"/>
        <c:minorTickMark val="none"/>
        <c:tickLblPos val="nextTo"/>
        <c:crossAx val="941986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1" Type="http://schemas.openxmlformats.org/officeDocument/2006/relationships/image" Target="../media/image34.emf"/><Relationship Id="rId2"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1" Type="http://schemas.openxmlformats.org/officeDocument/2006/relationships/image" Target="../media/image40.emf"/><Relationship Id="rId2"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1" Type="http://schemas.openxmlformats.org/officeDocument/2006/relationships/image" Target="../media/image47.emf"/><Relationship Id="rId2" Type="http://schemas.openxmlformats.org/officeDocument/2006/relationships/image" Target="../media/image4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53.emf"/><Relationship Id="rId3"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image" Target="../media/image6.emf"/><Relationship Id="rId2"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634F2C-FCF6-AC42-ACE3-E29158A75925}" type="datetimeFigureOut">
              <a:rPr lang="en-US" smtClean="0"/>
              <a:t>4/1/15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C82ED5-4396-1645-9B6B-26AD33DE537B}" type="slidenum">
              <a:rPr lang="en-US" smtClean="0"/>
              <a:t>‹#›</a:t>
            </a:fld>
            <a:endParaRPr lang="en-US"/>
          </a:p>
        </p:txBody>
      </p:sp>
    </p:spTree>
    <p:extLst>
      <p:ext uri="{BB962C8B-B14F-4D97-AF65-F5344CB8AC3E}">
        <p14:creationId xmlns:p14="http://schemas.microsoft.com/office/powerpoint/2010/main" val="974849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D4748-6195-E541-85EC-2FE183C1BFC5}" type="datetimeFigureOut">
              <a:rPr lang="en-US" smtClean="0"/>
              <a:t>4/1/15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968AA-C25D-BD4B-9FA1-E13EBD20911B}" type="slidenum">
              <a:rPr lang="en-US" smtClean="0"/>
              <a:t>‹#›</a:t>
            </a:fld>
            <a:endParaRPr lang="en-US"/>
          </a:p>
        </p:txBody>
      </p:sp>
    </p:spTree>
    <p:extLst>
      <p:ext uri="{BB962C8B-B14F-4D97-AF65-F5344CB8AC3E}">
        <p14:creationId xmlns:p14="http://schemas.microsoft.com/office/powerpoint/2010/main" val="22117984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B1968AA-C25D-BD4B-9FA1-E13EBD20911B}" type="slidenum">
              <a:rPr lang="en-US" smtClean="0"/>
              <a:t>1</a:t>
            </a:fld>
            <a:endParaRPr lang="en-US"/>
          </a:p>
        </p:txBody>
      </p:sp>
    </p:spTree>
    <p:extLst>
      <p:ext uri="{BB962C8B-B14F-4D97-AF65-F5344CB8AC3E}">
        <p14:creationId xmlns:p14="http://schemas.microsoft.com/office/powerpoint/2010/main" val="119264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11</a:t>
            </a:fld>
            <a:endParaRPr lang="en-US"/>
          </a:p>
        </p:txBody>
      </p:sp>
    </p:spTree>
    <p:extLst>
      <p:ext uri="{BB962C8B-B14F-4D97-AF65-F5344CB8AC3E}">
        <p14:creationId xmlns:p14="http://schemas.microsoft.com/office/powerpoint/2010/main" val="3340990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12</a:t>
            </a:fld>
            <a:endParaRPr lang="en-US"/>
          </a:p>
        </p:txBody>
      </p:sp>
    </p:spTree>
    <p:extLst>
      <p:ext uri="{BB962C8B-B14F-4D97-AF65-F5344CB8AC3E}">
        <p14:creationId xmlns:p14="http://schemas.microsoft.com/office/powerpoint/2010/main" val="19801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13</a:t>
            </a:fld>
            <a:endParaRPr lang="en-US"/>
          </a:p>
        </p:txBody>
      </p:sp>
    </p:spTree>
    <p:extLst>
      <p:ext uri="{BB962C8B-B14F-4D97-AF65-F5344CB8AC3E}">
        <p14:creationId xmlns:p14="http://schemas.microsoft.com/office/powerpoint/2010/main" val="423908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14</a:t>
            </a:fld>
            <a:endParaRPr lang="en-US"/>
          </a:p>
        </p:txBody>
      </p:sp>
    </p:spTree>
    <p:extLst>
      <p:ext uri="{BB962C8B-B14F-4D97-AF65-F5344CB8AC3E}">
        <p14:creationId xmlns:p14="http://schemas.microsoft.com/office/powerpoint/2010/main" val="2762898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15</a:t>
            </a:fld>
            <a:endParaRPr lang="en-US"/>
          </a:p>
        </p:txBody>
      </p:sp>
    </p:spTree>
    <p:extLst>
      <p:ext uri="{BB962C8B-B14F-4D97-AF65-F5344CB8AC3E}">
        <p14:creationId xmlns:p14="http://schemas.microsoft.com/office/powerpoint/2010/main" val="832775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16</a:t>
            </a:fld>
            <a:endParaRPr lang="en-US"/>
          </a:p>
        </p:txBody>
      </p:sp>
    </p:spTree>
    <p:extLst>
      <p:ext uri="{BB962C8B-B14F-4D97-AF65-F5344CB8AC3E}">
        <p14:creationId xmlns:p14="http://schemas.microsoft.com/office/powerpoint/2010/main" val="24605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17</a:t>
            </a:fld>
            <a:endParaRPr lang="en-US"/>
          </a:p>
        </p:txBody>
      </p:sp>
    </p:spTree>
    <p:extLst>
      <p:ext uri="{BB962C8B-B14F-4D97-AF65-F5344CB8AC3E}">
        <p14:creationId xmlns:p14="http://schemas.microsoft.com/office/powerpoint/2010/main" val="196015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18</a:t>
            </a:fld>
            <a:endParaRPr lang="en-US"/>
          </a:p>
        </p:txBody>
      </p:sp>
    </p:spTree>
    <p:extLst>
      <p:ext uri="{BB962C8B-B14F-4D97-AF65-F5344CB8AC3E}">
        <p14:creationId xmlns:p14="http://schemas.microsoft.com/office/powerpoint/2010/main" val="251227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19</a:t>
            </a:fld>
            <a:endParaRPr lang="en-US"/>
          </a:p>
        </p:txBody>
      </p:sp>
    </p:spTree>
    <p:extLst>
      <p:ext uri="{BB962C8B-B14F-4D97-AF65-F5344CB8AC3E}">
        <p14:creationId xmlns:p14="http://schemas.microsoft.com/office/powerpoint/2010/main" val="1666822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21</a:t>
            </a:fld>
            <a:endParaRPr lang="en-US"/>
          </a:p>
        </p:txBody>
      </p:sp>
    </p:spTree>
    <p:extLst>
      <p:ext uri="{BB962C8B-B14F-4D97-AF65-F5344CB8AC3E}">
        <p14:creationId xmlns:p14="http://schemas.microsoft.com/office/powerpoint/2010/main" val="167502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2</a:t>
            </a:fld>
            <a:endParaRPr lang="en-US"/>
          </a:p>
        </p:txBody>
      </p:sp>
    </p:spTree>
    <p:extLst>
      <p:ext uri="{BB962C8B-B14F-4D97-AF65-F5344CB8AC3E}">
        <p14:creationId xmlns:p14="http://schemas.microsoft.com/office/powerpoint/2010/main" val="355724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22</a:t>
            </a:fld>
            <a:endParaRPr lang="en-US"/>
          </a:p>
        </p:txBody>
      </p:sp>
    </p:spTree>
    <p:extLst>
      <p:ext uri="{BB962C8B-B14F-4D97-AF65-F5344CB8AC3E}">
        <p14:creationId xmlns:p14="http://schemas.microsoft.com/office/powerpoint/2010/main" val="4068252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23</a:t>
            </a:fld>
            <a:endParaRPr lang="en-US"/>
          </a:p>
        </p:txBody>
      </p:sp>
    </p:spTree>
    <p:extLst>
      <p:ext uri="{BB962C8B-B14F-4D97-AF65-F5344CB8AC3E}">
        <p14:creationId xmlns:p14="http://schemas.microsoft.com/office/powerpoint/2010/main" val="9774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24</a:t>
            </a:fld>
            <a:endParaRPr lang="en-US"/>
          </a:p>
        </p:txBody>
      </p:sp>
    </p:spTree>
    <p:extLst>
      <p:ext uri="{BB962C8B-B14F-4D97-AF65-F5344CB8AC3E}">
        <p14:creationId xmlns:p14="http://schemas.microsoft.com/office/powerpoint/2010/main" val="69564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3</a:t>
            </a:fld>
            <a:endParaRPr lang="en-US"/>
          </a:p>
        </p:txBody>
      </p:sp>
    </p:spTree>
    <p:extLst>
      <p:ext uri="{BB962C8B-B14F-4D97-AF65-F5344CB8AC3E}">
        <p14:creationId xmlns:p14="http://schemas.microsoft.com/office/powerpoint/2010/main" val="281908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4</a:t>
            </a:fld>
            <a:endParaRPr lang="en-US"/>
          </a:p>
        </p:txBody>
      </p:sp>
    </p:spTree>
    <p:extLst>
      <p:ext uri="{BB962C8B-B14F-4D97-AF65-F5344CB8AC3E}">
        <p14:creationId xmlns:p14="http://schemas.microsoft.com/office/powerpoint/2010/main" val="177576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5</a:t>
            </a:fld>
            <a:endParaRPr lang="en-US"/>
          </a:p>
        </p:txBody>
      </p:sp>
    </p:spTree>
    <p:extLst>
      <p:ext uri="{BB962C8B-B14F-4D97-AF65-F5344CB8AC3E}">
        <p14:creationId xmlns:p14="http://schemas.microsoft.com/office/powerpoint/2010/main" val="408092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6</a:t>
            </a:fld>
            <a:endParaRPr lang="en-US"/>
          </a:p>
        </p:txBody>
      </p:sp>
    </p:spTree>
    <p:extLst>
      <p:ext uri="{BB962C8B-B14F-4D97-AF65-F5344CB8AC3E}">
        <p14:creationId xmlns:p14="http://schemas.microsoft.com/office/powerpoint/2010/main" val="261542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7</a:t>
            </a:fld>
            <a:endParaRPr lang="en-US"/>
          </a:p>
        </p:txBody>
      </p:sp>
    </p:spTree>
    <p:extLst>
      <p:ext uri="{BB962C8B-B14F-4D97-AF65-F5344CB8AC3E}">
        <p14:creationId xmlns:p14="http://schemas.microsoft.com/office/powerpoint/2010/main" val="2330667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9</a:t>
            </a:fld>
            <a:endParaRPr lang="en-US"/>
          </a:p>
        </p:txBody>
      </p:sp>
    </p:spTree>
    <p:extLst>
      <p:ext uri="{BB962C8B-B14F-4D97-AF65-F5344CB8AC3E}">
        <p14:creationId xmlns:p14="http://schemas.microsoft.com/office/powerpoint/2010/main" val="374645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968AA-C25D-BD4B-9FA1-E13EBD20911B}" type="slidenum">
              <a:rPr lang="en-US" smtClean="0"/>
              <a:t>10</a:t>
            </a:fld>
            <a:endParaRPr lang="en-US"/>
          </a:p>
        </p:txBody>
      </p:sp>
    </p:spTree>
    <p:extLst>
      <p:ext uri="{BB962C8B-B14F-4D97-AF65-F5344CB8AC3E}">
        <p14:creationId xmlns:p14="http://schemas.microsoft.com/office/powerpoint/2010/main" val="347760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5423"/>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771198"/>
            <a:ext cx="6400800" cy="100208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June 18, 2011</a:t>
            </a:r>
            <a:endParaRPr lang="en-US" dirty="0"/>
          </a:p>
        </p:txBody>
      </p:sp>
      <p:sp>
        <p:nvSpPr>
          <p:cNvPr id="5" name="Footer Placeholder 4"/>
          <p:cNvSpPr>
            <a:spLocks noGrp="1"/>
          </p:cNvSpPr>
          <p:nvPr>
            <p:ph type="ftr" sz="quarter" idx="11"/>
          </p:nvPr>
        </p:nvSpPr>
        <p:spPr/>
        <p:txBody>
          <a:bodyPr/>
          <a:lstStyle/>
          <a:p>
            <a:r>
              <a:rPr lang="en-US" dirty="0" smtClean="0"/>
              <a:t>ESCMQC11, Oslo</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a:t>
            </a:fld>
            <a:endParaRPr lang="en-US"/>
          </a:p>
        </p:txBody>
      </p:sp>
      <p:pic>
        <p:nvPicPr>
          <p:cNvPr id="7" name="Picture 6" descr="uclogo_1867_vert_pr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33951" y="4164642"/>
            <a:ext cx="4281025" cy="1922093"/>
          </a:xfrm>
          <a:prstGeom prst="rect">
            <a:avLst/>
          </a:prstGeom>
        </p:spPr>
      </p:pic>
    </p:spTree>
    <p:extLst>
      <p:ext uri="{BB962C8B-B14F-4D97-AF65-F5344CB8AC3E}">
        <p14:creationId xmlns:p14="http://schemas.microsoft.com/office/powerpoint/2010/main" val="404121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June 18, 2011</a:t>
            </a:r>
            <a:endParaRPr lang="en-US" dirty="0"/>
          </a:p>
        </p:txBody>
      </p:sp>
      <p:sp>
        <p:nvSpPr>
          <p:cNvPr id="5" name="Footer Placeholder 4"/>
          <p:cNvSpPr>
            <a:spLocks noGrp="1"/>
          </p:cNvSpPr>
          <p:nvPr>
            <p:ph type="ftr" sz="quarter" idx="11"/>
          </p:nvPr>
        </p:nvSpPr>
        <p:spPr/>
        <p:txBody>
          <a:bodyPr/>
          <a:lstStyle/>
          <a:p>
            <a:r>
              <a:rPr lang="en-US" dirty="0" smtClean="0"/>
              <a:t>ESCMQC11, Oslo</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a:t>
            </a:fld>
            <a:endParaRPr lang="en-US"/>
          </a:p>
        </p:txBody>
      </p:sp>
    </p:spTree>
    <p:extLst>
      <p:ext uri="{BB962C8B-B14F-4D97-AF65-F5344CB8AC3E}">
        <p14:creationId xmlns:p14="http://schemas.microsoft.com/office/powerpoint/2010/main" val="635394473"/>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2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r>
              <a:rPr lang="en-US" dirty="0" smtClean="0"/>
              <a:t>June 18, 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ESCMQC11, Oslo</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DCBB5AB0-7DB0-494A-BF7C-E5E609CE9578}" type="slidenum">
              <a:rPr lang="en-US" smtClean="0"/>
              <a:pPr/>
              <a:t>‹#›</a:t>
            </a:fld>
            <a:endParaRPr lang="en-US"/>
          </a:p>
        </p:txBody>
      </p:sp>
    </p:spTree>
    <p:extLst>
      <p:ext uri="{BB962C8B-B14F-4D97-AF65-F5344CB8AC3E}">
        <p14:creationId xmlns:p14="http://schemas.microsoft.com/office/powerpoint/2010/main" val="1581163736"/>
      </p:ext>
    </p:extLst>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3600" b="1" kern="1200">
          <a:solidFill>
            <a:srgbClr val="3366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0.bin"/><Relationship Id="rId5" Type="http://schemas.openxmlformats.org/officeDocument/2006/relationships/image" Target="../media/image15.emf"/><Relationship Id="rId6" Type="http://schemas.openxmlformats.org/officeDocument/2006/relationships/oleObject" Target="../embeddings/oleObject11.bin"/><Relationship Id="rId7" Type="http://schemas.openxmlformats.org/officeDocument/2006/relationships/image" Target="../media/image16.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2.bin"/><Relationship Id="rId5" Type="http://schemas.openxmlformats.org/officeDocument/2006/relationships/image" Target="../media/image17.emf"/><Relationship Id="rId6" Type="http://schemas.openxmlformats.org/officeDocument/2006/relationships/oleObject" Target="../embeddings/oleObject13.bin"/><Relationship Id="rId7" Type="http://schemas.openxmlformats.org/officeDocument/2006/relationships/image" Target="../media/image18.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4.bin"/><Relationship Id="rId5" Type="http://schemas.openxmlformats.org/officeDocument/2006/relationships/image" Target="../media/image19.emf"/><Relationship Id="rId6" Type="http://schemas.openxmlformats.org/officeDocument/2006/relationships/oleObject" Target="../embeddings/oleObject15.bin"/><Relationship Id="rId7" Type="http://schemas.openxmlformats.org/officeDocument/2006/relationships/image" Target="../media/image20.emf"/><Relationship Id="rId8" Type="http://schemas.openxmlformats.org/officeDocument/2006/relationships/oleObject" Target="../embeddings/oleObject16.bin"/><Relationship Id="rId9" Type="http://schemas.openxmlformats.org/officeDocument/2006/relationships/image" Target="../media/image2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7.bin"/><Relationship Id="rId5" Type="http://schemas.openxmlformats.org/officeDocument/2006/relationships/image" Target="../media/image22.emf"/><Relationship Id="rId6" Type="http://schemas.openxmlformats.org/officeDocument/2006/relationships/oleObject" Target="../embeddings/oleObject18.bin"/><Relationship Id="rId7" Type="http://schemas.openxmlformats.org/officeDocument/2006/relationships/image" Target="../media/image2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9.bin"/><Relationship Id="rId5" Type="http://schemas.openxmlformats.org/officeDocument/2006/relationships/image" Target="../media/image24.emf"/><Relationship Id="rId6" Type="http://schemas.openxmlformats.org/officeDocument/2006/relationships/oleObject" Target="../embeddings/oleObject20.bin"/><Relationship Id="rId7" Type="http://schemas.openxmlformats.org/officeDocument/2006/relationships/image" Target="../media/image25.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1.bin"/><Relationship Id="rId5" Type="http://schemas.openxmlformats.org/officeDocument/2006/relationships/image" Target="../media/image26.emf"/><Relationship Id="rId6" Type="http://schemas.openxmlformats.org/officeDocument/2006/relationships/oleObject" Target="../embeddings/oleObject22.bin"/><Relationship Id="rId7" Type="http://schemas.openxmlformats.org/officeDocument/2006/relationships/image" Target="../media/image27.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3.bin"/><Relationship Id="rId5" Type="http://schemas.openxmlformats.org/officeDocument/2006/relationships/image" Target="../media/image28.emf"/><Relationship Id="rId6" Type="http://schemas.openxmlformats.org/officeDocument/2006/relationships/chart" Target="../charts/chart3.xml"/><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4.bin"/><Relationship Id="rId5" Type="http://schemas.openxmlformats.org/officeDocument/2006/relationships/image" Target="../media/image29.emf"/><Relationship Id="rId6" Type="http://schemas.openxmlformats.org/officeDocument/2006/relationships/chart" Target="../charts/chart4.xml"/><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5.bin"/><Relationship Id="rId5" Type="http://schemas.openxmlformats.org/officeDocument/2006/relationships/image" Target="../media/image30.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6.bin"/><Relationship Id="rId5" Type="http://schemas.openxmlformats.org/officeDocument/2006/relationships/image" Target="../media/image31.emf"/><Relationship Id="rId6" Type="http://schemas.openxmlformats.org/officeDocument/2006/relationships/oleObject" Target="../embeddings/oleObject27.bin"/><Relationship Id="rId7" Type="http://schemas.openxmlformats.org/officeDocument/2006/relationships/image" Target="../media/image32.emf"/><Relationship Id="rId8" Type="http://schemas.openxmlformats.org/officeDocument/2006/relationships/oleObject" Target="../embeddings/oleObject28.bin"/><Relationship Id="rId9" Type="http://schemas.openxmlformats.org/officeDocument/2006/relationships/image" Target="../media/image33.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chart" Target="../charts/chart1.xml"/><Relationship Id="rId5" Type="http://schemas.openxmlformats.org/officeDocument/2006/relationships/oleObject" Target="../embeddings/oleObject1.bin"/><Relationship Id="rId6" Type="http://schemas.openxmlformats.org/officeDocument/2006/relationships/image" Target="../media/image2.emf"/><Relationship Id="rId7"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37.emf"/><Relationship Id="rId12" Type="http://schemas.openxmlformats.org/officeDocument/2006/relationships/oleObject" Target="../embeddings/oleObject33.bin"/><Relationship Id="rId13" Type="http://schemas.openxmlformats.org/officeDocument/2006/relationships/image" Target="../media/image38.e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29.bin"/><Relationship Id="rId4" Type="http://schemas.openxmlformats.org/officeDocument/2006/relationships/image" Target="../media/image34.emf"/><Relationship Id="rId5" Type="http://schemas.openxmlformats.org/officeDocument/2006/relationships/image" Target="../media/image39.png"/><Relationship Id="rId6" Type="http://schemas.openxmlformats.org/officeDocument/2006/relationships/oleObject" Target="../embeddings/oleObject30.bin"/><Relationship Id="rId7" Type="http://schemas.openxmlformats.org/officeDocument/2006/relationships/image" Target="../media/image35.emf"/><Relationship Id="rId8" Type="http://schemas.openxmlformats.org/officeDocument/2006/relationships/oleObject" Target="../embeddings/oleObject31.bin"/><Relationship Id="rId9" Type="http://schemas.openxmlformats.org/officeDocument/2006/relationships/image" Target="../media/image36.emf"/><Relationship Id="rId10"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11" Type="http://schemas.openxmlformats.org/officeDocument/2006/relationships/image" Target="../media/image43.emf"/><Relationship Id="rId12" Type="http://schemas.openxmlformats.org/officeDocument/2006/relationships/image" Target="../media/image45.png"/><Relationship Id="rId13" Type="http://schemas.openxmlformats.org/officeDocument/2006/relationships/oleObject" Target="../embeddings/oleObject38.bin"/><Relationship Id="rId14" Type="http://schemas.openxmlformats.org/officeDocument/2006/relationships/image" Target="../media/image44.emf"/><Relationship Id="rId15" Type="http://schemas.openxmlformats.org/officeDocument/2006/relationships/image" Target="../media/image46.png"/><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notesSlide" Target="../notesSlides/notesSlide19.xml"/><Relationship Id="rId4" Type="http://schemas.openxmlformats.org/officeDocument/2006/relationships/oleObject" Target="../embeddings/oleObject34.bin"/><Relationship Id="rId5" Type="http://schemas.openxmlformats.org/officeDocument/2006/relationships/image" Target="../media/image40.emf"/><Relationship Id="rId6" Type="http://schemas.openxmlformats.org/officeDocument/2006/relationships/oleObject" Target="../embeddings/oleObject35.bin"/><Relationship Id="rId7" Type="http://schemas.openxmlformats.org/officeDocument/2006/relationships/image" Target="../media/image41.emf"/><Relationship Id="rId8" Type="http://schemas.openxmlformats.org/officeDocument/2006/relationships/oleObject" Target="../embeddings/oleObject36.bin"/><Relationship Id="rId9" Type="http://schemas.openxmlformats.org/officeDocument/2006/relationships/image" Target="../media/image42.emf"/><Relationship Id="rId10" Type="http://schemas.openxmlformats.org/officeDocument/2006/relationships/oleObject" Target="../embeddings/oleObject37.bin"/></Relationships>
</file>

<file path=ppt/slides/_rels/slide22.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oleObject" Target="../embeddings/oleObject43.bin"/><Relationship Id="rId13" Type="http://schemas.openxmlformats.org/officeDocument/2006/relationships/image" Target="../media/image50.e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notesSlide" Target="../notesSlides/notesSlide20.xml"/><Relationship Id="rId4" Type="http://schemas.openxmlformats.org/officeDocument/2006/relationships/oleObject" Target="../embeddings/oleObject39.bin"/><Relationship Id="rId5" Type="http://schemas.openxmlformats.org/officeDocument/2006/relationships/image" Target="../media/image47.emf"/><Relationship Id="rId6" Type="http://schemas.openxmlformats.org/officeDocument/2006/relationships/oleObject" Target="../embeddings/oleObject40.bin"/><Relationship Id="rId7" Type="http://schemas.openxmlformats.org/officeDocument/2006/relationships/image" Target="../media/image48.emf"/><Relationship Id="rId8" Type="http://schemas.openxmlformats.org/officeDocument/2006/relationships/oleObject" Target="../embeddings/oleObject41.bin"/><Relationship Id="rId9" Type="http://schemas.openxmlformats.org/officeDocument/2006/relationships/oleObject" Target="../embeddings/oleObject42.bin"/><Relationship Id="rId10" Type="http://schemas.openxmlformats.org/officeDocument/2006/relationships/image" Target="../media/image49.emf"/></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46.bin"/><Relationship Id="rId12" Type="http://schemas.openxmlformats.org/officeDocument/2006/relationships/image" Target="../media/image54.e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notesSlide" Target="../notesSlides/notesSlide21.xml"/><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oleObject" Target="../embeddings/oleObject44.bin"/><Relationship Id="rId8" Type="http://schemas.openxmlformats.org/officeDocument/2006/relationships/image" Target="../media/image52.emf"/><Relationship Id="rId9" Type="http://schemas.openxmlformats.org/officeDocument/2006/relationships/oleObject" Target="../embeddings/oleObject45.bin"/><Relationship Id="rId10" Type="http://schemas.openxmlformats.org/officeDocument/2006/relationships/image" Target="../media/image53.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47.bin"/><Relationship Id="rId5" Type="http://schemas.openxmlformats.org/officeDocument/2006/relationships/image" Target="../media/image58.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chart" Target="../charts/chart2.xml"/><Relationship Id="rId5" Type="http://schemas.openxmlformats.org/officeDocument/2006/relationships/oleObject" Target="../embeddings/oleObject2.bin"/><Relationship Id="rId6" Type="http://schemas.openxmlformats.org/officeDocument/2006/relationships/image" Target="../media/image4.emf"/><Relationship Id="rId7"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6.emf"/><Relationship Id="rId6" Type="http://schemas.openxmlformats.org/officeDocument/2006/relationships/oleObject" Target="../embeddings/oleObject5.bin"/><Relationship Id="rId7" Type="http://schemas.openxmlformats.org/officeDocument/2006/relationships/image" Target="../media/image7.emf"/><Relationship Id="rId8" Type="http://schemas.openxmlformats.org/officeDocument/2006/relationships/oleObject" Target="../embeddings/oleObject6.bin"/><Relationship Id="rId9" Type="http://schemas.openxmlformats.org/officeDocument/2006/relationships/image" Target="../media/image8.emf"/><Relationship Id="rId10" Type="http://schemas.openxmlformats.org/officeDocument/2006/relationships/oleObject" Target="../embeddings/oleObject7.bin"/><Relationship Id="rId11"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8.bin"/><Relationship Id="rId5" Type="http://schemas.openxmlformats.org/officeDocument/2006/relationships/image" Target="../media/image10.emf"/><Relationship Id="rId6" Type="http://schemas.openxmlformats.org/officeDocument/2006/relationships/oleObject" Target="../embeddings/oleObject9.bin"/><Relationship Id="rId7"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Why is energy extensive?</a:t>
            </a:r>
            <a:endParaRPr lang="en-US" sz="3200" dirty="0"/>
          </a:p>
        </p:txBody>
      </p:sp>
      <p:sp>
        <p:nvSpPr>
          <p:cNvPr id="3" name="Subtitle 2"/>
          <p:cNvSpPr>
            <a:spLocks noGrp="1"/>
          </p:cNvSpPr>
          <p:nvPr>
            <p:ph type="subTitle" idx="1"/>
          </p:nvPr>
        </p:nvSpPr>
        <p:spPr/>
        <p:txBody>
          <a:bodyPr>
            <a:normAutofit/>
          </a:bodyPr>
          <a:lstStyle/>
          <a:p>
            <a:r>
              <a:rPr lang="en-US" sz="2400" dirty="0" smtClean="0"/>
              <a:t>So Hirata</a:t>
            </a:r>
          </a:p>
          <a:p>
            <a:r>
              <a:rPr lang="en-US" sz="2400" dirty="0" smtClean="0"/>
              <a:t>Department of Chemistry</a:t>
            </a:r>
            <a:endParaRPr lang="en-US" sz="2400" dirty="0"/>
          </a:p>
        </p:txBody>
      </p:sp>
    </p:spTree>
    <p:extLst>
      <p:ext uri="{BB962C8B-B14F-4D97-AF65-F5344CB8AC3E}">
        <p14:creationId xmlns:p14="http://schemas.microsoft.com/office/powerpoint/2010/main" val="6722436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Chemist’s </a:t>
            </a:r>
            <a:r>
              <a:rPr lang="en-US" dirty="0" smtClean="0"/>
              <a:t>proof</a:t>
            </a:r>
            <a:br>
              <a:rPr lang="en-US" dirty="0" smtClean="0"/>
            </a:br>
            <a:r>
              <a:rPr lang="en-US" sz="1800" b="0" dirty="0" smtClean="0"/>
              <a:t>Hirata and Ohnishi, </a:t>
            </a:r>
            <a:r>
              <a:rPr lang="en-US" sz="1800" b="0" i="1" dirty="0" smtClean="0"/>
              <a:t>Phys. Chem. Chem. Phys. </a:t>
            </a:r>
            <a:r>
              <a:rPr lang="en-US" sz="1800" dirty="0" smtClean="0"/>
              <a:t>14</a:t>
            </a:r>
            <a:r>
              <a:rPr lang="en-US" sz="1800" b="0" dirty="0" smtClean="0"/>
              <a:t>, 7800-7808 (2012)</a:t>
            </a:r>
            <a:endParaRPr lang="en-US" sz="1800" b="0" dirty="0"/>
          </a:p>
        </p:txBody>
      </p:sp>
      <p:sp>
        <p:nvSpPr>
          <p:cNvPr id="6" name="Slide Number Placeholder 5"/>
          <p:cNvSpPr>
            <a:spLocks noGrp="1"/>
          </p:cNvSpPr>
          <p:nvPr>
            <p:ph type="sldNum" sz="quarter" idx="12"/>
          </p:nvPr>
        </p:nvSpPr>
        <p:spPr/>
        <p:txBody>
          <a:bodyPr/>
          <a:lstStyle/>
          <a:p>
            <a:fld id="{DCBB5AB0-7DB0-494A-BF7C-E5E609CE9578}" type="slidenum">
              <a:rPr lang="en-US" smtClean="0"/>
              <a:t>10</a:t>
            </a:fld>
            <a:endParaRPr lang="en-US"/>
          </a:p>
        </p:txBody>
      </p:sp>
      <p:graphicFrame>
        <p:nvGraphicFramePr>
          <p:cNvPr id="7" name="Content Placeholder 6"/>
          <p:cNvGraphicFramePr>
            <a:graphicFrameLocks noChangeAspect="1"/>
          </p:cNvGraphicFramePr>
          <p:nvPr>
            <p:extLst>
              <p:ext uri="{D42A27DB-BD31-4B8C-83A1-F6EECF244321}">
                <p14:modId xmlns:p14="http://schemas.microsoft.com/office/powerpoint/2010/main" val="189998086"/>
              </p:ext>
            </p:extLst>
          </p:nvPr>
        </p:nvGraphicFramePr>
        <p:xfrm>
          <a:off x="3308350" y="2790825"/>
          <a:ext cx="2527300" cy="998538"/>
        </p:xfrm>
        <a:graphic>
          <a:graphicData uri="http://schemas.openxmlformats.org/presentationml/2006/ole">
            <mc:AlternateContent xmlns:mc="http://schemas.openxmlformats.org/markup-compatibility/2006">
              <mc:Choice xmlns:v="urn:schemas-microsoft-com:vml" Requires="v">
                <p:oleObj spid="_x0000_s11027" name="Equation" r:id="rId4" imgW="2527300" imgH="939800" progId="Equation.3">
                  <p:embed/>
                </p:oleObj>
              </mc:Choice>
              <mc:Fallback>
                <p:oleObj name="Equation" r:id="rId4" imgW="2527300" imgH="939800" progId="Equation.3">
                  <p:embed/>
                  <p:pic>
                    <p:nvPicPr>
                      <p:cNvPr id="0" name=""/>
                      <p:cNvPicPr/>
                      <p:nvPr/>
                    </p:nvPicPr>
                    <p:blipFill>
                      <a:blip r:embed="rId5"/>
                      <a:stretch>
                        <a:fillRect/>
                      </a:stretch>
                    </p:blipFill>
                    <p:spPr>
                      <a:xfrm>
                        <a:off x="3308350" y="2790825"/>
                        <a:ext cx="2527300" cy="998538"/>
                      </a:xfrm>
                      <a:prstGeom prst="rect">
                        <a:avLst/>
                      </a:prstGeom>
                    </p:spPr>
                  </p:pic>
                </p:oleObj>
              </mc:Fallback>
            </mc:AlternateContent>
          </a:graphicData>
        </a:graphic>
      </p:graphicFrame>
      <p:graphicFrame>
        <p:nvGraphicFramePr>
          <p:cNvPr id="8" name="Content Placeholder 6"/>
          <p:cNvGraphicFramePr>
            <a:graphicFrameLocks noChangeAspect="1"/>
          </p:cNvGraphicFramePr>
          <p:nvPr>
            <p:extLst>
              <p:ext uri="{D42A27DB-BD31-4B8C-83A1-F6EECF244321}">
                <p14:modId xmlns:p14="http://schemas.microsoft.com/office/powerpoint/2010/main" val="180660314"/>
              </p:ext>
            </p:extLst>
          </p:nvPr>
        </p:nvGraphicFramePr>
        <p:xfrm>
          <a:off x="2508250" y="4067175"/>
          <a:ext cx="4432300" cy="484188"/>
        </p:xfrm>
        <a:graphic>
          <a:graphicData uri="http://schemas.openxmlformats.org/presentationml/2006/ole">
            <mc:AlternateContent xmlns:mc="http://schemas.openxmlformats.org/markup-compatibility/2006">
              <mc:Choice xmlns:v="urn:schemas-microsoft-com:vml" Requires="v">
                <p:oleObj spid="_x0000_s11028" name="Equation" r:id="rId6" imgW="4432300" imgH="457200" progId="Equation.3">
                  <p:embed/>
                </p:oleObj>
              </mc:Choice>
              <mc:Fallback>
                <p:oleObj name="Equation" r:id="rId6" imgW="4432300" imgH="457200" progId="Equation.3">
                  <p:embed/>
                  <p:pic>
                    <p:nvPicPr>
                      <p:cNvPr id="0" name=""/>
                      <p:cNvPicPr/>
                      <p:nvPr/>
                    </p:nvPicPr>
                    <p:blipFill>
                      <a:blip r:embed="rId7"/>
                      <a:stretch>
                        <a:fillRect/>
                      </a:stretch>
                    </p:blipFill>
                    <p:spPr>
                      <a:xfrm>
                        <a:off x="2508250" y="4067175"/>
                        <a:ext cx="4432300" cy="484188"/>
                      </a:xfrm>
                      <a:prstGeom prst="rect">
                        <a:avLst/>
                      </a:prstGeom>
                    </p:spPr>
                  </p:pic>
                </p:oleObj>
              </mc:Fallback>
            </mc:AlternateContent>
          </a:graphicData>
        </a:graphic>
      </p:graphicFrame>
      <p:sp>
        <p:nvSpPr>
          <p:cNvPr id="9" name="TextBox 8"/>
          <p:cNvSpPr txBox="1"/>
          <p:nvPr/>
        </p:nvSpPr>
        <p:spPr>
          <a:xfrm>
            <a:off x="834649" y="1798636"/>
            <a:ext cx="7302500" cy="715089"/>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rgbClr val="7F7F7F"/>
                </a:solidFill>
                <a:latin typeface="Arial"/>
                <a:cs typeface="Arial"/>
              </a:rPr>
              <a:t>We shall prove the </a:t>
            </a:r>
            <a:r>
              <a:rPr lang="en-US" b="1" dirty="0" err="1" smtClean="0">
                <a:solidFill>
                  <a:srgbClr val="3366FF"/>
                </a:solidFill>
                <a:latin typeface="Arial"/>
                <a:cs typeface="Arial"/>
              </a:rPr>
              <a:t>extensivity</a:t>
            </a:r>
            <a:r>
              <a:rPr lang="en-US" b="1" dirty="0" smtClean="0">
                <a:solidFill>
                  <a:srgbClr val="3366FF"/>
                </a:solidFill>
                <a:latin typeface="Arial"/>
                <a:cs typeface="Arial"/>
              </a:rPr>
              <a:t> of individual energy components </a:t>
            </a:r>
            <a:r>
              <a:rPr lang="en-US" dirty="0" smtClean="0">
                <a:solidFill>
                  <a:srgbClr val="7F7F7F"/>
                </a:solidFill>
                <a:latin typeface="Arial"/>
                <a:cs typeface="Arial"/>
              </a:rPr>
              <a:t>for electrically neutral perfect crystals </a:t>
            </a:r>
            <a:endParaRPr lang="en-US" dirty="0">
              <a:solidFill>
                <a:srgbClr val="7F7F7F"/>
              </a:solidFill>
              <a:latin typeface="Arial"/>
              <a:cs typeface="Arial"/>
            </a:endParaRPr>
          </a:p>
        </p:txBody>
      </p:sp>
      <p:sp>
        <p:nvSpPr>
          <p:cNvPr id="11" name="Oval 10"/>
          <p:cNvSpPr/>
          <p:nvPr/>
        </p:nvSpPr>
        <p:spPr>
          <a:xfrm>
            <a:off x="3864371" y="3012293"/>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502672" y="3993267"/>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214548" y="3012293"/>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358517" y="3993267"/>
            <a:ext cx="621528" cy="619495"/>
          </a:xfrm>
          <a:prstGeom prst="ellipse">
            <a:avLst/>
          </a:prstGeom>
          <a:solidFill>
            <a:schemeClr val="accent6">
              <a:lumMod val="60000"/>
              <a:lumOff val="40000"/>
              <a:alpha val="2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85899" y="3983050"/>
            <a:ext cx="621528" cy="619495"/>
          </a:xfrm>
          <a:prstGeom prst="ellipse">
            <a:avLst/>
          </a:prstGeom>
          <a:solidFill>
            <a:schemeClr val="accent4">
              <a:lumMod val="40000"/>
              <a:lumOff val="60000"/>
              <a:alpha val="2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828332" y="3983050"/>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3115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9" name="Content Placeholder 6"/>
          <p:cNvGraphicFramePr>
            <a:graphicFrameLocks noChangeAspect="1"/>
          </p:cNvGraphicFramePr>
          <p:nvPr>
            <p:extLst>
              <p:ext uri="{D42A27DB-BD31-4B8C-83A1-F6EECF244321}">
                <p14:modId xmlns:p14="http://schemas.microsoft.com/office/powerpoint/2010/main" val="2526812567"/>
              </p:ext>
            </p:extLst>
          </p:nvPr>
        </p:nvGraphicFramePr>
        <p:xfrm>
          <a:off x="1462088" y="4135438"/>
          <a:ext cx="6438900" cy="2082800"/>
        </p:xfrm>
        <a:graphic>
          <a:graphicData uri="http://schemas.openxmlformats.org/presentationml/2006/ole">
            <mc:AlternateContent xmlns:mc="http://schemas.openxmlformats.org/markup-compatibility/2006">
              <mc:Choice xmlns:v="urn:schemas-microsoft-com:vml" Requires="v">
                <p:oleObj spid="_x0000_s12043" name="Equation" r:id="rId4" imgW="6438900" imgH="2082800" progId="Equation.3">
                  <p:embed/>
                </p:oleObj>
              </mc:Choice>
              <mc:Fallback>
                <p:oleObj name="Equation" r:id="rId4" imgW="6438900" imgH="2082800" progId="Equation.3">
                  <p:embed/>
                  <p:pic>
                    <p:nvPicPr>
                      <p:cNvPr id="0" name=""/>
                      <p:cNvPicPr/>
                      <p:nvPr/>
                    </p:nvPicPr>
                    <p:blipFill>
                      <a:blip r:embed="rId5"/>
                      <a:stretch>
                        <a:fillRect/>
                      </a:stretch>
                    </p:blipFill>
                    <p:spPr>
                      <a:xfrm>
                        <a:off x="1462088" y="4135438"/>
                        <a:ext cx="6438900" cy="20828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Kinetic energy</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11</a:t>
            </a:fld>
            <a:endParaRPr lang="en-US"/>
          </a:p>
        </p:txBody>
      </p:sp>
      <p:graphicFrame>
        <p:nvGraphicFramePr>
          <p:cNvPr id="17" name="Content Placeholder 6"/>
          <p:cNvGraphicFramePr>
            <a:graphicFrameLocks noChangeAspect="1"/>
          </p:cNvGraphicFramePr>
          <p:nvPr>
            <p:extLst>
              <p:ext uri="{D42A27DB-BD31-4B8C-83A1-F6EECF244321}">
                <p14:modId xmlns:p14="http://schemas.microsoft.com/office/powerpoint/2010/main" val="3923267830"/>
              </p:ext>
            </p:extLst>
          </p:nvPr>
        </p:nvGraphicFramePr>
        <p:xfrm>
          <a:off x="1123456" y="2044700"/>
          <a:ext cx="6896100" cy="990600"/>
        </p:xfrm>
        <a:graphic>
          <a:graphicData uri="http://schemas.openxmlformats.org/presentationml/2006/ole">
            <mc:AlternateContent xmlns:mc="http://schemas.openxmlformats.org/markup-compatibility/2006">
              <mc:Choice xmlns:v="urn:schemas-microsoft-com:vml" Requires="v">
                <p:oleObj spid="_x0000_s12044" name="Equation" r:id="rId6" imgW="6896100" imgH="990600" progId="Equation.3">
                  <p:embed/>
                </p:oleObj>
              </mc:Choice>
              <mc:Fallback>
                <p:oleObj name="Equation" r:id="rId6" imgW="6896100" imgH="990600" progId="Equation.3">
                  <p:embed/>
                  <p:pic>
                    <p:nvPicPr>
                      <p:cNvPr id="0" name=""/>
                      <p:cNvPicPr/>
                      <p:nvPr/>
                    </p:nvPicPr>
                    <p:blipFill>
                      <a:blip r:embed="rId7"/>
                      <a:stretch>
                        <a:fillRect/>
                      </a:stretch>
                    </p:blipFill>
                    <p:spPr>
                      <a:xfrm>
                        <a:off x="1123456" y="2044700"/>
                        <a:ext cx="6896100" cy="990600"/>
                      </a:xfrm>
                      <a:prstGeom prst="rect">
                        <a:avLst/>
                      </a:prstGeom>
                    </p:spPr>
                  </p:pic>
                </p:oleObj>
              </mc:Fallback>
            </mc:AlternateContent>
          </a:graphicData>
        </a:graphic>
      </p:graphicFrame>
      <p:sp>
        <p:nvSpPr>
          <p:cNvPr id="18" name="Oval 17"/>
          <p:cNvSpPr/>
          <p:nvPr/>
        </p:nvSpPr>
        <p:spPr>
          <a:xfrm>
            <a:off x="6509843" y="2204298"/>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620723" y="1529479"/>
            <a:ext cx="2373933" cy="646331"/>
          </a:xfrm>
          <a:prstGeom prst="rect">
            <a:avLst/>
          </a:prstGeom>
          <a:noFill/>
        </p:spPr>
        <p:txBody>
          <a:bodyPr wrap="square" rtlCol="0">
            <a:spAutoFit/>
          </a:bodyPr>
          <a:lstStyle/>
          <a:p>
            <a:pPr algn="ctr"/>
            <a:r>
              <a:rPr lang="en-US" b="1" dirty="0" smtClean="0">
                <a:solidFill>
                  <a:srgbClr val="008000"/>
                </a:solidFill>
                <a:latin typeface="Arial"/>
                <a:cs typeface="Arial"/>
              </a:rPr>
              <a:t>AO basis function</a:t>
            </a:r>
          </a:p>
          <a:p>
            <a:pPr algn="ctr"/>
            <a:r>
              <a:rPr lang="en-US" dirty="0" smtClean="0">
                <a:solidFill>
                  <a:schemeClr val="bg1">
                    <a:lumMod val="50000"/>
                  </a:schemeClr>
                </a:solidFill>
                <a:latin typeface="Arial"/>
                <a:cs typeface="Arial"/>
              </a:rPr>
              <a:t>localized in cell </a:t>
            </a:r>
            <a:r>
              <a:rPr lang="en-US" b="1" dirty="0" smtClean="0">
                <a:solidFill>
                  <a:schemeClr val="bg1">
                    <a:lumMod val="50000"/>
                  </a:schemeClr>
                </a:solidFill>
                <a:latin typeface="Arial"/>
                <a:cs typeface="Arial"/>
              </a:rPr>
              <a:t>m</a:t>
            </a:r>
            <a:r>
              <a:rPr lang="en-US" baseline="-25000" dirty="0" smtClean="0">
                <a:solidFill>
                  <a:schemeClr val="bg1">
                    <a:lumMod val="50000"/>
                  </a:schemeClr>
                </a:solidFill>
                <a:latin typeface="Arial"/>
                <a:cs typeface="Arial"/>
              </a:rPr>
              <a:t>2</a:t>
            </a:r>
            <a:endParaRPr lang="en-US" baseline="-25000" dirty="0" smtClean="0">
              <a:solidFill>
                <a:srgbClr val="3366FF"/>
              </a:solidFill>
              <a:latin typeface="Arial"/>
              <a:cs typeface="Arial"/>
            </a:endParaRPr>
          </a:p>
        </p:txBody>
      </p:sp>
      <p:sp>
        <p:nvSpPr>
          <p:cNvPr id="20" name="TextBox 19"/>
          <p:cNvSpPr txBox="1"/>
          <p:nvPr/>
        </p:nvSpPr>
        <p:spPr>
          <a:xfrm>
            <a:off x="2779097" y="2943603"/>
            <a:ext cx="1780486" cy="923330"/>
          </a:xfrm>
          <a:prstGeom prst="rect">
            <a:avLst/>
          </a:prstGeom>
          <a:noFill/>
        </p:spPr>
        <p:txBody>
          <a:bodyPr wrap="square" rtlCol="0">
            <a:spAutoFit/>
          </a:bodyPr>
          <a:lstStyle/>
          <a:p>
            <a:pPr algn="ctr"/>
            <a:r>
              <a:rPr lang="en-US" b="1" dirty="0" smtClean="0">
                <a:solidFill>
                  <a:srgbClr val="3366FF"/>
                </a:solidFill>
                <a:latin typeface="Arial"/>
                <a:cs typeface="Arial"/>
              </a:rPr>
              <a:t>Lattice sums </a:t>
            </a:r>
            <a:r>
              <a:rPr lang="en-US" dirty="0" smtClean="0">
                <a:solidFill>
                  <a:schemeClr val="bg1">
                    <a:lumMod val="50000"/>
                  </a:schemeClr>
                </a:solidFill>
                <a:latin typeface="Arial"/>
                <a:cs typeface="Arial"/>
              </a:rPr>
              <a:t>over all cells in the volume</a:t>
            </a:r>
            <a:endParaRPr lang="en-US" b="1" dirty="0">
              <a:solidFill>
                <a:srgbClr val="3366FF"/>
              </a:solidFill>
              <a:latin typeface="Arial"/>
              <a:cs typeface="Arial"/>
            </a:endParaRPr>
          </a:p>
        </p:txBody>
      </p:sp>
      <p:sp>
        <p:nvSpPr>
          <p:cNvPr id="21" name="Oval 20"/>
          <p:cNvSpPr/>
          <p:nvPr/>
        </p:nvSpPr>
        <p:spPr>
          <a:xfrm>
            <a:off x="3349727" y="2204298"/>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128955" y="2204298"/>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536801" y="1529479"/>
            <a:ext cx="1780486" cy="646331"/>
          </a:xfrm>
          <a:prstGeom prst="rect">
            <a:avLst/>
          </a:prstGeom>
          <a:noFill/>
        </p:spPr>
        <p:txBody>
          <a:bodyPr wrap="square" rtlCol="0">
            <a:spAutoFit/>
          </a:bodyPr>
          <a:lstStyle/>
          <a:p>
            <a:pPr algn="ctr"/>
            <a:r>
              <a:rPr lang="en-US" b="1" dirty="0" smtClean="0">
                <a:solidFill>
                  <a:schemeClr val="accent2">
                    <a:lumMod val="75000"/>
                  </a:schemeClr>
                </a:solidFill>
                <a:latin typeface="Arial"/>
                <a:cs typeface="Arial"/>
              </a:rPr>
              <a:t>Density</a:t>
            </a:r>
          </a:p>
          <a:p>
            <a:pPr algn="ctr"/>
            <a:r>
              <a:rPr lang="en-US" b="1" dirty="0" smtClean="0">
                <a:solidFill>
                  <a:schemeClr val="accent2">
                    <a:lumMod val="75000"/>
                  </a:schemeClr>
                </a:solidFill>
                <a:latin typeface="Arial"/>
                <a:cs typeface="Arial"/>
              </a:rPr>
              <a:t>matrix</a:t>
            </a:r>
          </a:p>
        </p:txBody>
      </p:sp>
      <p:sp>
        <p:nvSpPr>
          <p:cNvPr id="25" name="Oval 24"/>
          <p:cNvSpPr/>
          <p:nvPr/>
        </p:nvSpPr>
        <p:spPr>
          <a:xfrm>
            <a:off x="1641942" y="4248936"/>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061578" y="3534680"/>
            <a:ext cx="1780486" cy="646331"/>
          </a:xfrm>
          <a:prstGeom prst="rect">
            <a:avLst/>
          </a:prstGeom>
          <a:noFill/>
        </p:spPr>
        <p:txBody>
          <a:bodyPr wrap="square" rtlCol="0">
            <a:spAutoFit/>
          </a:bodyPr>
          <a:lstStyle/>
          <a:p>
            <a:pPr algn="ctr"/>
            <a:r>
              <a:rPr lang="en-US" b="1" dirty="0" smtClean="0">
                <a:solidFill>
                  <a:schemeClr val="accent2">
                    <a:lumMod val="75000"/>
                  </a:schemeClr>
                </a:solidFill>
                <a:latin typeface="Arial"/>
                <a:cs typeface="Arial"/>
              </a:rPr>
              <a:t>Energy per volume</a:t>
            </a:r>
          </a:p>
        </p:txBody>
      </p:sp>
      <p:sp>
        <p:nvSpPr>
          <p:cNvPr id="27" name="TextBox 26"/>
          <p:cNvSpPr txBox="1"/>
          <p:nvPr/>
        </p:nvSpPr>
        <p:spPr>
          <a:xfrm>
            <a:off x="7060198" y="5957549"/>
            <a:ext cx="1249221" cy="369332"/>
          </a:xfrm>
          <a:prstGeom prst="rect">
            <a:avLst/>
          </a:prstGeom>
          <a:noFill/>
        </p:spPr>
        <p:txBody>
          <a:bodyPr wrap="square" rtlCol="0">
            <a:spAutoFit/>
          </a:bodyPr>
          <a:lstStyle/>
          <a:p>
            <a:pPr algn="ctr"/>
            <a:r>
              <a:rPr lang="en-US" b="1" dirty="0" smtClean="0">
                <a:solidFill>
                  <a:srgbClr val="3366FF"/>
                </a:solidFill>
                <a:latin typeface="Arial"/>
                <a:cs typeface="Arial"/>
              </a:rPr>
              <a:t>Intensive</a:t>
            </a:r>
            <a:endParaRPr lang="en-US" b="1" dirty="0">
              <a:solidFill>
                <a:srgbClr val="3366FF"/>
              </a:solidFill>
              <a:latin typeface="Arial"/>
              <a:cs typeface="Arial"/>
            </a:endParaRPr>
          </a:p>
        </p:txBody>
      </p:sp>
      <p:sp>
        <p:nvSpPr>
          <p:cNvPr id="28" name="Oval 27"/>
          <p:cNvSpPr/>
          <p:nvPr/>
        </p:nvSpPr>
        <p:spPr>
          <a:xfrm>
            <a:off x="7357006" y="5338054"/>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1820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Coulomb energy</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12</a:t>
            </a:fld>
            <a:endParaRPr lang="en-US"/>
          </a:p>
        </p:txBody>
      </p:sp>
      <p:graphicFrame>
        <p:nvGraphicFramePr>
          <p:cNvPr id="17" name="Content Placeholder 6"/>
          <p:cNvGraphicFramePr>
            <a:graphicFrameLocks noChangeAspect="1"/>
          </p:cNvGraphicFramePr>
          <p:nvPr>
            <p:extLst>
              <p:ext uri="{D42A27DB-BD31-4B8C-83A1-F6EECF244321}">
                <p14:modId xmlns:p14="http://schemas.microsoft.com/office/powerpoint/2010/main" val="3349669220"/>
              </p:ext>
            </p:extLst>
          </p:nvPr>
        </p:nvGraphicFramePr>
        <p:xfrm>
          <a:off x="1689100" y="2168525"/>
          <a:ext cx="6057900" cy="1041400"/>
        </p:xfrm>
        <a:graphic>
          <a:graphicData uri="http://schemas.openxmlformats.org/presentationml/2006/ole">
            <mc:AlternateContent xmlns:mc="http://schemas.openxmlformats.org/markup-compatibility/2006">
              <mc:Choice xmlns:v="urn:schemas-microsoft-com:vml" Requires="v">
                <p:oleObj spid="_x0000_s194678" name="Equation" r:id="rId4" imgW="6057900" imgH="1041400" progId="Equation.3">
                  <p:embed/>
                </p:oleObj>
              </mc:Choice>
              <mc:Fallback>
                <p:oleObj name="Equation" r:id="rId4" imgW="6057900" imgH="1041400" progId="Equation.3">
                  <p:embed/>
                  <p:pic>
                    <p:nvPicPr>
                      <p:cNvPr id="0" name=""/>
                      <p:cNvPicPr/>
                      <p:nvPr/>
                    </p:nvPicPr>
                    <p:blipFill>
                      <a:blip r:embed="rId5"/>
                      <a:stretch>
                        <a:fillRect/>
                      </a:stretch>
                    </p:blipFill>
                    <p:spPr>
                      <a:xfrm>
                        <a:off x="1689100" y="2168525"/>
                        <a:ext cx="6057900" cy="1041400"/>
                      </a:xfrm>
                      <a:prstGeom prst="rect">
                        <a:avLst/>
                      </a:prstGeom>
                    </p:spPr>
                  </p:pic>
                </p:oleObj>
              </mc:Fallback>
            </mc:AlternateContent>
          </a:graphicData>
        </a:graphic>
      </p:graphicFrame>
      <p:sp>
        <p:nvSpPr>
          <p:cNvPr id="29" name="Oval 28"/>
          <p:cNvSpPr/>
          <p:nvPr/>
        </p:nvSpPr>
        <p:spPr>
          <a:xfrm>
            <a:off x="5461772" y="2145611"/>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49408" y="4553225"/>
            <a:ext cx="1062460" cy="923330"/>
          </a:xfrm>
          <a:prstGeom prst="rect">
            <a:avLst/>
          </a:prstGeom>
          <a:noFill/>
        </p:spPr>
        <p:txBody>
          <a:bodyPr wrap="square" rtlCol="0">
            <a:spAutoFit/>
          </a:bodyPr>
          <a:lstStyle/>
          <a:p>
            <a:pPr algn="ctr"/>
            <a:r>
              <a:rPr lang="en-US" b="1" dirty="0" smtClean="0">
                <a:solidFill>
                  <a:srgbClr val="008000"/>
                </a:solidFill>
                <a:latin typeface="Arial"/>
                <a:cs typeface="Arial"/>
              </a:rPr>
              <a:t>Charge</a:t>
            </a:r>
          </a:p>
          <a:p>
            <a:pPr algn="ctr"/>
            <a:r>
              <a:rPr lang="en-US" b="1" dirty="0" smtClean="0">
                <a:solidFill>
                  <a:srgbClr val="008000"/>
                </a:solidFill>
                <a:latin typeface="Arial"/>
                <a:cs typeface="Arial"/>
              </a:rPr>
              <a:t>density</a:t>
            </a:r>
          </a:p>
          <a:p>
            <a:pPr algn="ctr"/>
            <a:r>
              <a:rPr lang="en-US" dirty="0" smtClean="0">
                <a:solidFill>
                  <a:schemeClr val="bg1">
                    <a:lumMod val="50000"/>
                  </a:schemeClr>
                </a:solidFill>
                <a:latin typeface="Arial"/>
                <a:cs typeface="Arial"/>
              </a:rPr>
              <a:t>of cell </a:t>
            </a:r>
            <a:r>
              <a:rPr lang="en-US" b="1" dirty="0" smtClean="0">
                <a:solidFill>
                  <a:schemeClr val="bg1">
                    <a:lumMod val="50000"/>
                  </a:schemeClr>
                </a:solidFill>
                <a:latin typeface="Arial"/>
                <a:cs typeface="Arial"/>
              </a:rPr>
              <a:t>m</a:t>
            </a:r>
            <a:endParaRPr lang="en-US" b="1" baseline="-25000" dirty="0" smtClean="0">
              <a:solidFill>
                <a:srgbClr val="3366FF"/>
              </a:solidFill>
              <a:latin typeface="Arial"/>
              <a:cs typeface="Arial"/>
            </a:endParaRPr>
          </a:p>
        </p:txBody>
      </p:sp>
      <p:sp>
        <p:nvSpPr>
          <p:cNvPr id="34" name="TextBox 33"/>
          <p:cNvSpPr txBox="1"/>
          <p:nvPr/>
        </p:nvSpPr>
        <p:spPr>
          <a:xfrm>
            <a:off x="834649" y="1544636"/>
            <a:ext cx="7302500" cy="408623"/>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rgbClr val="7F7F7F"/>
                </a:solidFill>
                <a:latin typeface="Arial"/>
                <a:cs typeface="Arial"/>
              </a:rPr>
              <a:t>This is the sum of </a:t>
            </a:r>
            <a:r>
              <a:rPr lang="en-US" b="1" dirty="0" smtClean="0">
                <a:solidFill>
                  <a:srgbClr val="3366FF"/>
                </a:solidFill>
                <a:latin typeface="Arial"/>
                <a:cs typeface="Arial"/>
              </a:rPr>
              <a:t>e-e repulsion, n-n repulsion, and e-n attraction</a:t>
            </a:r>
            <a:endParaRPr lang="en-US" dirty="0">
              <a:solidFill>
                <a:srgbClr val="7F7F7F"/>
              </a:solidFill>
              <a:latin typeface="Arial"/>
              <a:cs typeface="Arial"/>
            </a:endParaRPr>
          </a:p>
        </p:txBody>
      </p:sp>
      <p:graphicFrame>
        <p:nvGraphicFramePr>
          <p:cNvPr id="35" name="Content Placeholder 6"/>
          <p:cNvGraphicFramePr>
            <a:graphicFrameLocks noChangeAspect="1"/>
          </p:cNvGraphicFramePr>
          <p:nvPr>
            <p:extLst>
              <p:ext uri="{D42A27DB-BD31-4B8C-83A1-F6EECF244321}">
                <p14:modId xmlns:p14="http://schemas.microsoft.com/office/powerpoint/2010/main" val="3098257116"/>
              </p:ext>
            </p:extLst>
          </p:nvPr>
        </p:nvGraphicFramePr>
        <p:xfrm>
          <a:off x="457250" y="3654425"/>
          <a:ext cx="8305800" cy="990600"/>
        </p:xfrm>
        <a:graphic>
          <a:graphicData uri="http://schemas.openxmlformats.org/presentationml/2006/ole">
            <mc:AlternateContent xmlns:mc="http://schemas.openxmlformats.org/markup-compatibility/2006">
              <mc:Choice xmlns:v="urn:schemas-microsoft-com:vml" Requires="v">
                <p:oleObj spid="_x0000_s194679" name="Equation" r:id="rId6" imgW="8305800" imgH="990600" progId="Equation.3">
                  <p:embed/>
                </p:oleObj>
              </mc:Choice>
              <mc:Fallback>
                <p:oleObj name="Equation" r:id="rId6" imgW="8305800" imgH="990600" progId="Equation.3">
                  <p:embed/>
                  <p:pic>
                    <p:nvPicPr>
                      <p:cNvPr id="0" name=""/>
                      <p:cNvPicPr/>
                      <p:nvPr/>
                    </p:nvPicPr>
                    <p:blipFill>
                      <a:blip r:embed="rId7"/>
                      <a:stretch>
                        <a:fillRect/>
                      </a:stretch>
                    </p:blipFill>
                    <p:spPr>
                      <a:xfrm>
                        <a:off x="457250" y="3654425"/>
                        <a:ext cx="8305800" cy="990600"/>
                      </a:xfrm>
                      <a:prstGeom prst="rect">
                        <a:avLst/>
                      </a:prstGeom>
                    </p:spPr>
                  </p:pic>
                </p:oleObj>
              </mc:Fallback>
            </mc:AlternateContent>
          </a:graphicData>
        </a:graphic>
      </p:graphicFrame>
      <p:sp>
        <p:nvSpPr>
          <p:cNvPr id="36" name="Oval 35"/>
          <p:cNvSpPr/>
          <p:nvPr/>
        </p:nvSpPr>
        <p:spPr>
          <a:xfrm>
            <a:off x="369923" y="3850586"/>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2540000" y="3209925"/>
            <a:ext cx="2472862" cy="369332"/>
          </a:xfrm>
          <a:prstGeom prst="rect">
            <a:avLst/>
          </a:prstGeom>
          <a:noFill/>
        </p:spPr>
        <p:txBody>
          <a:bodyPr wrap="square" rtlCol="0">
            <a:spAutoFit/>
          </a:bodyPr>
          <a:lstStyle/>
          <a:p>
            <a:pPr algn="ctr"/>
            <a:r>
              <a:rPr lang="en-US" b="1" dirty="0" smtClean="0">
                <a:solidFill>
                  <a:srgbClr val="3366FF"/>
                </a:solidFill>
                <a:latin typeface="Arial"/>
                <a:cs typeface="Arial"/>
              </a:rPr>
              <a:t>Double lattice sum</a:t>
            </a:r>
            <a:endParaRPr lang="en-US" b="1" dirty="0">
              <a:solidFill>
                <a:srgbClr val="3366FF"/>
              </a:solidFill>
              <a:latin typeface="Arial"/>
              <a:cs typeface="Arial"/>
            </a:endParaRPr>
          </a:p>
        </p:txBody>
      </p:sp>
      <p:sp>
        <p:nvSpPr>
          <p:cNvPr id="40" name="TextBox 39"/>
          <p:cNvSpPr txBox="1"/>
          <p:nvPr/>
        </p:nvSpPr>
        <p:spPr>
          <a:xfrm>
            <a:off x="2820381" y="4562750"/>
            <a:ext cx="1956768" cy="646331"/>
          </a:xfrm>
          <a:prstGeom prst="rect">
            <a:avLst/>
          </a:prstGeom>
          <a:noFill/>
        </p:spPr>
        <p:txBody>
          <a:bodyPr wrap="square" rtlCol="0">
            <a:spAutoFit/>
          </a:bodyPr>
          <a:lstStyle/>
          <a:p>
            <a:pPr algn="ctr"/>
            <a:r>
              <a:rPr lang="en-US" b="1" dirty="0" smtClean="0">
                <a:solidFill>
                  <a:schemeClr val="accent2">
                    <a:lumMod val="75000"/>
                  </a:schemeClr>
                </a:solidFill>
                <a:latin typeface="Arial"/>
                <a:cs typeface="Arial"/>
              </a:rPr>
              <a:t>Electron density </a:t>
            </a:r>
            <a:r>
              <a:rPr lang="en-US" dirty="0" smtClean="0">
                <a:solidFill>
                  <a:schemeClr val="bg1">
                    <a:lumMod val="50000"/>
                  </a:schemeClr>
                </a:solidFill>
                <a:latin typeface="Arial"/>
                <a:cs typeface="Arial"/>
              </a:rPr>
              <a:t>of </a:t>
            </a:r>
            <a:r>
              <a:rPr lang="en-US" dirty="0">
                <a:solidFill>
                  <a:schemeClr val="bg1">
                    <a:lumMod val="50000"/>
                  </a:schemeClr>
                </a:solidFill>
                <a:latin typeface="Arial"/>
                <a:cs typeface="Arial"/>
              </a:rPr>
              <a:t>cell </a:t>
            </a:r>
            <a:r>
              <a:rPr lang="en-US" b="1" dirty="0" smtClean="0">
                <a:solidFill>
                  <a:schemeClr val="bg1">
                    <a:lumMod val="50000"/>
                  </a:schemeClr>
                </a:solidFill>
                <a:latin typeface="Arial"/>
                <a:cs typeface="Arial"/>
              </a:rPr>
              <a:t>m</a:t>
            </a:r>
            <a:endParaRPr lang="en-US" b="1" baseline="-25000" dirty="0">
              <a:solidFill>
                <a:srgbClr val="3366FF"/>
              </a:solidFill>
              <a:latin typeface="Arial"/>
              <a:cs typeface="Arial"/>
            </a:endParaRPr>
          </a:p>
        </p:txBody>
      </p:sp>
      <p:sp>
        <p:nvSpPr>
          <p:cNvPr id="41" name="Oval 40"/>
          <p:cNvSpPr/>
          <p:nvPr/>
        </p:nvSpPr>
        <p:spPr>
          <a:xfrm>
            <a:off x="3474648" y="2356374"/>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2005467" y="3850586"/>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200552" y="5494186"/>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5" name="Content Placeholder 6"/>
          <p:cNvGraphicFramePr>
            <a:graphicFrameLocks noChangeAspect="1"/>
          </p:cNvGraphicFramePr>
          <p:nvPr>
            <p:extLst>
              <p:ext uri="{D42A27DB-BD31-4B8C-83A1-F6EECF244321}">
                <p14:modId xmlns:p14="http://schemas.microsoft.com/office/powerpoint/2010/main" val="1433350672"/>
              </p:ext>
            </p:extLst>
          </p:nvPr>
        </p:nvGraphicFramePr>
        <p:xfrm>
          <a:off x="3575050" y="5546725"/>
          <a:ext cx="2057400" cy="609600"/>
        </p:xfrm>
        <a:graphic>
          <a:graphicData uri="http://schemas.openxmlformats.org/presentationml/2006/ole">
            <mc:AlternateContent xmlns:mc="http://schemas.openxmlformats.org/markup-compatibility/2006">
              <mc:Choice xmlns:v="urn:schemas-microsoft-com:vml" Requires="v">
                <p:oleObj spid="_x0000_s194680" name="Equation" r:id="rId8" imgW="2057400" imgH="609600" progId="Equation.3">
                  <p:embed/>
                </p:oleObj>
              </mc:Choice>
              <mc:Fallback>
                <p:oleObj name="Equation" r:id="rId8" imgW="2057400" imgH="609600" progId="Equation.3">
                  <p:embed/>
                  <p:pic>
                    <p:nvPicPr>
                      <p:cNvPr id="0" name=""/>
                      <p:cNvPicPr/>
                      <p:nvPr/>
                    </p:nvPicPr>
                    <p:blipFill>
                      <a:blip r:embed="rId9"/>
                      <a:stretch>
                        <a:fillRect/>
                      </a:stretch>
                    </p:blipFill>
                    <p:spPr>
                      <a:xfrm>
                        <a:off x="3575050" y="5546725"/>
                        <a:ext cx="2057400" cy="609600"/>
                      </a:xfrm>
                      <a:prstGeom prst="rect">
                        <a:avLst/>
                      </a:prstGeom>
                    </p:spPr>
                  </p:pic>
                </p:oleObj>
              </mc:Fallback>
            </mc:AlternateContent>
          </a:graphicData>
        </a:graphic>
      </p:graphicFrame>
      <p:sp>
        <p:nvSpPr>
          <p:cNvPr id="46" name="TextBox 45"/>
          <p:cNvSpPr txBox="1"/>
          <p:nvPr/>
        </p:nvSpPr>
        <p:spPr>
          <a:xfrm>
            <a:off x="5460516" y="5467350"/>
            <a:ext cx="1956768" cy="646331"/>
          </a:xfrm>
          <a:prstGeom prst="rect">
            <a:avLst/>
          </a:prstGeom>
          <a:noFill/>
        </p:spPr>
        <p:txBody>
          <a:bodyPr wrap="square" rtlCol="0">
            <a:spAutoFit/>
          </a:bodyPr>
          <a:lstStyle/>
          <a:p>
            <a:pPr algn="ctr"/>
            <a:r>
              <a:rPr lang="en-US" b="1" dirty="0" smtClean="0">
                <a:solidFill>
                  <a:srgbClr val="3366FF"/>
                </a:solidFill>
                <a:latin typeface="Arial"/>
                <a:cs typeface="Arial"/>
              </a:rPr>
              <a:t>Electrical neutrality</a:t>
            </a:r>
            <a:endParaRPr lang="en-US" b="1" baseline="-25000" dirty="0">
              <a:solidFill>
                <a:srgbClr val="3366FF"/>
              </a:solidFill>
              <a:latin typeface="Arial"/>
              <a:cs typeface="Arial"/>
            </a:endParaRPr>
          </a:p>
        </p:txBody>
      </p:sp>
      <p:sp>
        <p:nvSpPr>
          <p:cNvPr id="47" name="TextBox 46"/>
          <p:cNvSpPr txBox="1"/>
          <p:nvPr/>
        </p:nvSpPr>
        <p:spPr>
          <a:xfrm>
            <a:off x="6247154" y="4549666"/>
            <a:ext cx="1956768" cy="646331"/>
          </a:xfrm>
          <a:prstGeom prst="rect">
            <a:avLst/>
          </a:prstGeom>
          <a:noFill/>
        </p:spPr>
        <p:txBody>
          <a:bodyPr wrap="square" rtlCol="0">
            <a:spAutoFit/>
          </a:bodyPr>
          <a:lstStyle/>
          <a:p>
            <a:pPr algn="ctr"/>
            <a:r>
              <a:rPr lang="en-US" b="1" dirty="0" smtClean="0">
                <a:solidFill>
                  <a:schemeClr val="accent2">
                    <a:lumMod val="75000"/>
                  </a:schemeClr>
                </a:solidFill>
                <a:latin typeface="Arial"/>
                <a:cs typeface="Arial"/>
              </a:rPr>
              <a:t>Nuclear density </a:t>
            </a:r>
            <a:r>
              <a:rPr lang="en-US" dirty="0" smtClean="0">
                <a:solidFill>
                  <a:schemeClr val="bg1">
                    <a:lumMod val="50000"/>
                  </a:schemeClr>
                </a:solidFill>
                <a:latin typeface="Arial"/>
                <a:cs typeface="Arial"/>
              </a:rPr>
              <a:t>of </a:t>
            </a:r>
            <a:r>
              <a:rPr lang="en-US" dirty="0">
                <a:solidFill>
                  <a:schemeClr val="bg1">
                    <a:lumMod val="50000"/>
                  </a:schemeClr>
                </a:solidFill>
                <a:latin typeface="Arial"/>
                <a:cs typeface="Arial"/>
              </a:rPr>
              <a:t>cell </a:t>
            </a:r>
            <a:r>
              <a:rPr lang="en-US" b="1" dirty="0" smtClean="0">
                <a:solidFill>
                  <a:schemeClr val="bg1">
                    <a:lumMod val="50000"/>
                  </a:schemeClr>
                </a:solidFill>
                <a:latin typeface="Arial"/>
                <a:cs typeface="Arial"/>
              </a:rPr>
              <a:t>m</a:t>
            </a:r>
            <a:endParaRPr lang="en-US" b="1" baseline="-25000" dirty="0">
              <a:solidFill>
                <a:srgbClr val="3366FF"/>
              </a:solidFill>
              <a:latin typeface="Arial"/>
              <a:cs typeface="Arial"/>
            </a:endParaRPr>
          </a:p>
        </p:txBody>
      </p:sp>
      <p:sp>
        <p:nvSpPr>
          <p:cNvPr id="48" name="Oval 47"/>
          <p:cNvSpPr/>
          <p:nvPr/>
        </p:nvSpPr>
        <p:spPr>
          <a:xfrm>
            <a:off x="5709036" y="3850586"/>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1313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Coulomb energy</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13</a:t>
            </a:fld>
            <a:endParaRPr lang="en-US"/>
          </a:p>
        </p:txBody>
      </p:sp>
      <p:sp>
        <p:nvSpPr>
          <p:cNvPr id="19" name="TextBox 18"/>
          <p:cNvSpPr txBox="1"/>
          <p:nvPr/>
        </p:nvSpPr>
        <p:spPr>
          <a:xfrm>
            <a:off x="422609" y="1753555"/>
            <a:ext cx="1780486" cy="646331"/>
          </a:xfrm>
          <a:prstGeom prst="rect">
            <a:avLst/>
          </a:prstGeom>
          <a:noFill/>
        </p:spPr>
        <p:txBody>
          <a:bodyPr wrap="square" rtlCol="0">
            <a:spAutoFit/>
          </a:bodyPr>
          <a:lstStyle/>
          <a:p>
            <a:pPr algn="ctr"/>
            <a:r>
              <a:rPr lang="en-US" b="1" dirty="0" smtClean="0">
                <a:solidFill>
                  <a:schemeClr val="accent2">
                    <a:lumMod val="75000"/>
                  </a:schemeClr>
                </a:solidFill>
                <a:latin typeface="Arial"/>
                <a:cs typeface="Arial"/>
              </a:rPr>
              <a:t>Energy per volume</a:t>
            </a:r>
          </a:p>
        </p:txBody>
      </p:sp>
      <p:grpSp>
        <p:nvGrpSpPr>
          <p:cNvPr id="8" name="Group 7"/>
          <p:cNvGrpSpPr/>
          <p:nvPr/>
        </p:nvGrpSpPr>
        <p:grpSpPr>
          <a:xfrm>
            <a:off x="5930900" y="1392207"/>
            <a:ext cx="3200400" cy="3200400"/>
            <a:chOff x="-4158590" y="2193208"/>
            <a:chExt cx="6870324" cy="6910261"/>
          </a:xfrm>
        </p:grpSpPr>
        <p:grpSp>
          <p:nvGrpSpPr>
            <p:cNvPr id="7" name="Group 6"/>
            <p:cNvGrpSpPr/>
            <p:nvPr/>
          </p:nvGrpSpPr>
          <p:grpSpPr>
            <a:xfrm>
              <a:off x="-3043444" y="3266344"/>
              <a:ext cx="4672548" cy="4715900"/>
              <a:chOff x="-3043444" y="3266344"/>
              <a:chExt cx="4672548" cy="4715900"/>
            </a:xfrm>
          </p:grpSpPr>
          <p:grpSp>
            <p:nvGrpSpPr>
              <p:cNvPr id="20" name="Group 19"/>
              <p:cNvGrpSpPr/>
              <p:nvPr/>
            </p:nvGrpSpPr>
            <p:grpSpPr>
              <a:xfrm>
                <a:off x="-3043444" y="3266344"/>
                <a:ext cx="4672548" cy="4715900"/>
                <a:chOff x="2101170" y="1417638"/>
                <a:chExt cx="4672548" cy="4715900"/>
              </a:xfrm>
            </p:grpSpPr>
            <p:sp>
              <p:nvSpPr>
                <p:cNvPr id="178" name="Rectangle 177"/>
                <p:cNvSpPr/>
                <p:nvPr/>
              </p:nvSpPr>
              <p:spPr>
                <a:xfrm>
                  <a:off x="3438438" y="20913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4775706" y="20913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4104442" y="27650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4104442" y="20913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4104442" y="14176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3438438" y="14176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3438438" y="27650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4775706" y="27650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4775706" y="14176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5441710" y="20913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6107714" y="27650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6107714" y="20913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6107714" y="14176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5441710" y="14176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5441710" y="27650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2772434" y="20913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2101170" y="27650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2101170" y="20913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2101170" y="14176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2772434" y="27650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2772434" y="14176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3438438" y="41124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4775706" y="41124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4104442" y="47861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4104442" y="41124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4104442" y="34387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3438438" y="34387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3438438" y="47861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4775706" y="47861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4775706" y="34387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5441710" y="41124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6107714" y="47861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107714" y="41124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6107714" y="34387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5441710" y="34387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441710" y="47861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2772434" y="41124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2101170" y="47861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2101170" y="41124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2101170" y="34387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2772434" y="47861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2772434" y="34387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4104442" y="54598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3438438" y="54598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4775706" y="54598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6107714" y="54598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5441710" y="54598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2101170" y="54598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772434" y="5459838"/>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ight Arrow 2"/>
              <p:cNvSpPr/>
              <p:nvPr/>
            </p:nvSpPr>
            <p:spPr>
              <a:xfrm rot="18761197">
                <a:off x="-983875" y="551357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ight Arrow 179"/>
              <p:cNvSpPr/>
              <p:nvPr/>
            </p:nvSpPr>
            <p:spPr>
              <a:xfrm rot="18761197">
                <a:off x="-297111" y="5513574"/>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ight Arrow 180"/>
              <p:cNvSpPr/>
              <p:nvPr/>
            </p:nvSpPr>
            <p:spPr>
              <a:xfrm rot="18761197">
                <a:off x="348650" y="5513572"/>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ight Arrow 181"/>
              <p:cNvSpPr/>
              <p:nvPr/>
            </p:nvSpPr>
            <p:spPr>
              <a:xfrm rot="18761197">
                <a:off x="-1626833" y="5513577"/>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ight Arrow 182"/>
              <p:cNvSpPr/>
              <p:nvPr/>
            </p:nvSpPr>
            <p:spPr>
              <a:xfrm rot="18761197">
                <a:off x="-2305641" y="551357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ight Arrow 183"/>
              <p:cNvSpPr/>
              <p:nvPr/>
            </p:nvSpPr>
            <p:spPr>
              <a:xfrm rot="18761197">
                <a:off x="-3007345" y="5513574"/>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ight Arrow 184"/>
              <p:cNvSpPr/>
              <p:nvPr/>
            </p:nvSpPr>
            <p:spPr>
              <a:xfrm rot="18761197">
                <a:off x="996799" y="5513572"/>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ight Arrow 185"/>
              <p:cNvSpPr/>
              <p:nvPr/>
            </p:nvSpPr>
            <p:spPr>
              <a:xfrm rot="18761197">
                <a:off x="-945775" y="617397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ight Arrow 186"/>
              <p:cNvSpPr/>
              <p:nvPr/>
            </p:nvSpPr>
            <p:spPr>
              <a:xfrm rot="18761197">
                <a:off x="-259011" y="6173974"/>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ight Arrow 187"/>
              <p:cNvSpPr/>
              <p:nvPr/>
            </p:nvSpPr>
            <p:spPr>
              <a:xfrm rot="18761197">
                <a:off x="386750" y="6173972"/>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ight Arrow 188"/>
              <p:cNvSpPr/>
              <p:nvPr/>
            </p:nvSpPr>
            <p:spPr>
              <a:xfrm rot="18761197">
                <a:off x="-1588733" y="6173977"/>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ight Arrow 189"/>
              <p:cNvSpPr/>
              <p:nvPr/>
            </p:nvSpPr>
            <p:spPr>
              <a:xfrm rot="18761197">
                <a:off x="-2267541" y="617397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ight Arrow 190"/>
              <p:cNvSpPr/>
              <p:nvPr/>
            </p:nvSpPr>
            <p:spPr>
              <a:xfrm rot="18761197">
                <a:off x="-2969245" y="6173974"/>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ight Arrow 191"/>
              <p:cNvSpPr/>
              <p:nvPr/>
            </p:nvSpPr>
            <p:spPr>
              <a:xfrm rot="18761197">
                <a:off x="1034899" y="6173972"/>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ight Arrow 192"/>
              <p:cNvSpPr/>
              <p:nvPr/>
            </p:nvSpPr>
            <p:spPr>
              <a:xfrm rot="18761197">
                <a:off x="-971175" y="684111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ight Arrow 193"/>
              <p:cNvSpPr/>
              <p:nvPr/>
            </p:nvSpPr>
            <p:spPr>
              <a:xfrm rot="18761197">
                <a:off x="-284411" y="6841114"/>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ight Arrow 194"/>
              <p:cNvSpPr/>
              <p:nvPr/>
            </p:nvSpPr>
            <p:spPr>
              <a:xfrm rot="18761197">
                <a:off x="361350" y="6841112"/>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ight Arrow 195"/>
              <p:cNvSpPr/>
              <p:nvPr/>
            </p:nvSpPr>
            <p:spPr>
              <a:xfrm rot="18761197">
                <a:off x="-1614133" y="6841117"/>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ight Arrow 196"/>
              <p:cNvSpPr/>
              <p:nvPr/>
            </p:nvSpPr>
            <p:spPr>
              <a:xfrm rot="18761197">
                <a:off x="-2292941" y="684111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ight Arrow 197"/>
              <p:cNvSpPr/>
              <p:nvPr/>
            </p:nvSpPr>
            <p:spPr>
              <a:xfrm rot="18761197">
                <a:off x="-2994645" y="6841114"/>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ight Arrow 198"/>
              <p:cNvSpPr/>
              <p:nvPr/>
            </p:nvSpPr>
            <p:spPr>
              <a:xfrm rot="18761197">
                <a:off x="1009499" y="6841112"/>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ight Arrow 199"/>
              <p:cNvSpPr/>
              <p:nvPr/>
            </p:nvSpPr>
            <p:spPr>
              <a:xfrm rot="18761197">
                <a:off x="-960875" y="7502114"/>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ight Arrow 200"/>
              <p:cNvSpPr/>
              <p:nvPr/>
            </p:nvSpPr>
            <p:spPr>
              <a:xfrm rot="18761197">
                <a:off x="-274111" y="7502115"/>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ight Arrow 201"/>
              <p:cNvSpPr/>
              <p:nvPr/>
            </p:nvSpPr>
            <p:spPr>
              <a:xfrm rot="18761197">
                <a:off x="371650" y="750211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ight Arrow 202"/>
              <p:cNvSpPr/>
              <p:nvPr/>
            </p:nvSpPr>
            <p:spPr>
              <a:xfrm rot="18761197">
                <a:off x="-1603833" y="7502118"/>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ight Arrow 203"/>
              <p:cNvSpPr/>
              <p:nvPr/>
            </p:nvSpPr>
            <p:spPr>
              <a:xfrm rot="18761197">
                <a:off x="-2282641" y="7502114"/>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ight Arrow 204"/>
              <p:cNvSpPr/>
              <p:nvPr/>
            </p:nvSpPr>
            <p:spPr>
              <a:xfrm rot="18761197">
                <a:off x="-2984345" y="7502115"/>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ight Arrow 205"/>
              <p:cNvSpPr/>
              <p:nvPr/>
            </p:nvSpPr>
            <p:spPr>
              <a:xfrm rot="18761197">
                <a:off x="1019799" y="750211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ight Arrow 206"/>
              <p:cNvSpPr/>
              <p:nvPr/>
            </p:nvSpPr>
            <p:spPr>
              <a:xfrm rot="18761197">
                <a:off x="-945775" y="4814472"/>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ight Arrow 207"/>
              <p:cNvSpPr/>
              <p:nvPr/>
            </p:nvSpPr>
            <p:spPr>
              <a:xfrm rot="18761197">
                <a:off x="-259011" y="481447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ight Arrow 208"/>
              <p:cNvSpPr/>
              <p:nvPr/>
            </p:nvSpPr>
            <p:spPr>
              <a:xfrm rot="18761197">
                <a:off x="386750" y="4814471"/>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ight Arrow 209"/>
              <p:cNvSpPr/>
              <p:nvPr/>
            </p:nvSpPr>
            <p:spPr>
              <a:xfrm rot="18761197">
                <a:off x="-1588733" y="4814476"/>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ight Arrow 210"/>
              <p:cNvSpPr/>
              <p:nvPr/>
            </p:nvSpPr>
            <p:spPr>
              <a:xfrm rot="18761197">
                <a:off x="-2267541" y="4814472"/>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ight Arrow 211"/>
              <p:cNvSpPr/>
              <p:nvPr/>
            </p:nvSpPr>
            <p:spPr>
              <a:xfrm rot="18761197">
                <a:off x="-2969245" y="481447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ight Arrow 212"/>
              <p:cNvSpPr/>
              <p:nvPr/>
            </p:nvSpPr>
            <p:spPr>
              <a:xfrm rot="18761197">
                <a:off x="1034899" y="4814471"/>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ight Arrow 213"/>
              <p:cNvSpPr/>
              <p:nvPr/>
            </p:nvSpPr>
            <p:spPr>
              <a:xfrm rot="18761197">
                <a:off x="-971175" y="4161102"/>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ight Arrow 214"/>
              <p:cNvSpPr/>
              <p:nvPr/>
            </p:nvSpPr>
            <p:spPr>
              <a:xfrm rot="18761197">
                <a:off x="-284411" y="416110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ight Arrow 215"/>
              <p:cNvSpPr/>
              <p:nvPr/>
            </p:nvSpPr>
            <p:spPr>
              <a:xfrm rot="18761197">
                <a:off x="361350" y="4161101"/>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ight Arrow 216"/>
              <p:cNvSpPr/>
              <p:nvPr/>
            </p:nvSpPr>
            <p:spPr>
              <a:xfrm rot="18761197">
                <a:off x="-1614133" y="4161106"/>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ight Arrow 217"/>
              <p:cNvSpPr/>
              <p:nvPr/>
            </p:nvSpPr>
            <p:spPr>
              <a:xfrm rot="18761197">
                <a:off x="-2292941" y="4161102"/>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ight Arrow 218"/>
              <p:cNvSpPr/>
              <p:nvPr/>
            </p:nvSpPr>
            <p:spPr>
              <a:xfrm rot="18761197">
                <a:off x="-2994645" y="416110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ight Arrow 219"/>
              <p:cNvSpPr/>
              <p:nvPr/>
            </p:nvSpPr>
            <p:spPr>
              <a:xfrm rot="18761197">
                <a:off x="1009499" y="4161101"/>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ight Arrow 220"/>
              <p:cNvSpPr/>
              <p:nvPr/>
            </p:nvSpPr>
            <p:spPr>
              <a:xfrm rot="18761197">
                <a:off x="-983875" y="3508734"/>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ight Arrow 221"/>
              <p:cNvSpPr/>
              <p:nvPr/>
            </p:nvSpPr>
            <p:spPr>
              <a:xfrm rot="18761197">
                <a:off x="-297111" y="3508735"/>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ight Arrow 222"/>
              <p:cNvSpPr/>
              <p:nvPr/>
            </p:nvSpPr>
            <p:spPr>
              <a:xfrm rot="18761197">
                <a:off x="348650" y="350873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ight Arrow 223"/>
              <p:cNvSpPr/>
              <p:nvPr/>
            </p:nvSpPr>
            <p:spPr>
              <a:xfrm rot="18761197">
                <a:off x="-1626833" y="3508738"/>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ight Arrow 224"/>
              <p:cNvSpPr/>
              <p:nvPr/>
            </p:nvSpPr>
            <p:spPr>
              <a:xfrm rot="18761197">
                <a:off x="-2305641" y="3508734"/>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ight Arrow 225"/>
              <p:cNvSpPr/>
              <p:nvPr/>
            </p:nvSpPr>
            <p:spPr>
              <a:xfrm rot="18761197">
                <a:off x="-3007345" y="3508735"/>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ight Arrow 226"/>
              <p:cNvSpPr/>
              <p:nvPr/>
            </p:nvSpPr>
            <p:spPr>
              <a:xfrm rot="18761197">
                <a:off x="996799" y="3508733"/>
                <a:ext cx="563264" cy="241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9" name="Donut 178"/>
            <p:cNvSpPr/>
            <p:nvPr/>
          </p:nvSpPr>
          <p:spPr>
            <a:xfrm>
              <a:off x="-4158590" y="2193208"/>
              <a:ext cx="6870324" cy="6910261"/>
            </a:xfrm>
            <a:prstGeom prst="donut">
              <a:avLst>
                <a:gd name="adj" fmla="val 1768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228" name="Content Placeholder 6"/>
          <p:cNvGraphicFramePr>
            <a:graphicFrameLocks noChangeAspect="1"/>
          </p:cNvGraphicFramePr>
          <p:nvPr>
            <p:extLst>
              <p:ext uri="{D42A27DB-BD31-4B8C-83A1-F6EECF244321}">
                <p14:modId xmlns:p14="http://schemas.microsoft.com/office/powerpoint/2010/main" val="1806716326"/>
              </p:ext>
            </p:extLst>
          </p:nvPr>
        </p:nvGraphicFramePr>
        <p:xfrm>
          <a:off x="838200" y="4240213"/>
          <a:ext cx="7632700" cy="1816100"/>
        </p:xfrm>
        <a:graphic>
          <a:graphicData uri="http://schemas.openxmlformats.org/presentationml/2006/ole">
            <mc:AlternateContent xmlns:mc="http://schemas.openxmlformats.org/markup-compatibility/2006">
              <mc:Choice xmlns:v="urn:schemas-microsoft-com:vml" Requires="v">
                <p:oleObj spid="_x0000_s15114" name="Equation" r:id="rId4" imgW="7632700" imgH="1816100" progId="Equation.3">
                  <p:embed/>
                </p:oleObj>
              </mc:Choice>
              <mc:Fallback>
                <p:oleObj name="Equation" r:id="rId4" imgW="7632700" imgH="1816100" progId="Equation.3">
                  <p:embed/>
                  <p:pic>
                    <p:nvPicPr>
                      <p:cNvPr id="0" name=""/>
                      <p:cNvPicPr/>
                      <p:nvPr/>
                    </p:nvPicPr>
                    <p:blipFill>
                      <a:blip r:embed="rId5"/>
                      <a:stretch>
                        <a:fillRect/>
                      </a:stretch>
                    </p:blipFill>
                    <p:spPr>
                      <a:xfrm>
                        <a:off x="838200" y="4240213"/>
                        <a:ext cx="7632700" cy="1816100"/>
                      </a:xfrm>
                      <a:prstGeom prst="rect">
                        <a:avLst/>
                      </a:prstGeom>
                    </p:spPr>
                  </p:pic>
                </p:oleObj>
              </mc:Fallback>
            </mc:AlternateContent>
          </a:graphicData>
        </a:graphic>
      </p:graphicFrame>
      <p:graphicFrame>
        <p:nvGraphicFramePr>
          <p:cNvPr id="17" name="Content Placeholder 6"/>
          <p:cNvGraphicFramePr>
            <a:graphicFrameLocks noChangeAspect="1"/>
          </p:cNvGraphicFramePr>
          <p:nvPr>
            <p:extLst>
              <p:ext uri="{D42A27DB-BD31-4B8C-83A1-F6EECF244321}">
                <p14:modId xmlns:p14="http://schemas.microsoft.com/office/powerpoint/2010/main" val="2772073122"/>
              </p:ext>
            </p:extLst>
          </p:nvPr>
        </p:nvGraphicFramePr>
        <p:xfrm>
          <a:off x="711200" y="2434802"/>
          <a:ext cx="5448300" cy="977900"/>
        </p:xfrm>
        <a:graphic>
          <a:graphicData uri="http://schemas.openxmlformats.org/presentationml/2006/ole">
            <mc:AlternateContent xmlns:mc="http://schemas.openxmlformats.org/markup-compatibility/2006">
              <mc:Choice xmlns:v="urn:schemas-microsoft-com:vml" Requires="v">
                <p:oleObj spid="_x0000_s15115" name="Equation" r:id="rId6" imgW="5448300" imgH="977900" progId="Equation.3">
                  <p:embed/>
                </p:oleObj>
              </mc:Choice>
              <mc:Fallback>
                <p:oleObj name="Equation" r:id="rId6" imgW="5448300" imgH="977900" progId="Equation.3">
                  <p:embed/>
                  <p:pic>
                    <p:nvPicPr>
                      <p:cNvPr id="0" name=""/>
                      <p:cNvPicPr/>
                      <p:nvPr/>
                    </p:nvPicPr>
                    <p:blipFill>
                      <a:blip r:embed="rId7"/>
                      <a:stretch>
                        <a:fillRect/>
                      </a:stretch>
                    </p:blipFill>
                    <p:spPr>
                      <a:xfrm>
                        <a:off x="711200" y="2434802"/>
                        <a:ext cx="5448300" cy="977900"/>
                      </a:xfrm>
                      <a:prstGeom prst="rect">
                        <a:avLst/>
                      </a:prstGeom>
                    </p:spPr>
                  </p:pic>
                </p:oleObj>
              </mc:Fallback>
            </mc:AlternateContent>
          </a:graphicData>
        </a:graphic>
      </p:graphicFrame>
      <p:sp>
        <p:nvSpPr>
          <p:cNvPr id="229" name="Oval 228"/>
          <p:cNvSpPr/>
          <p:nvPr/>
        </p:nvSpPr>
        <p:spPr>
          <a:xfrm>
            <a:off x="979434" y="2533709"/>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4032636" y="2372912"/>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3124200" y="2372912"/>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TextBox 231"/>
          <p:cNvSpPr txBox="1"/>
          <p:nvPr/>
        </p:nvSpPr>
        <p:spPr>
          <a:xfrm>
            <a:off x="2489200" y="1747808"/>
            <a:ext cx="2895600" cy="646331"/>
          </a:xfrm>
          <a:prstGeom prst="rect">
            <a:avLst/>
          </a:prstGeom>
          <a:noFill/>
        </p:spPr>
        <p:txBody>
          <a:bodyPr wrap="square" rtlCol="0">
            <a:spAutoFit/>
          </a:bodyPr>
          <a:lstStyle/>
          <a:p>
            <a:pPr algn="ctr"/>
            <a:r>
              <a:rPr lang="en-US" b="1" dirty="0" smtClean="0">
                <a:solidFill>
                  <a:srgbClr val="008000"/>
                </a:solidFill>
                <a:latin typeface="Arial"/>
                <a:cs typeface="Arial"/>
              </a:rPr>
              <a:t>Dipole-dipole interaction </a:t>
            </a:r>
            <a:r>
              <a:rPr lang="en-US" dirty="0" smtClean="0">
                <a:solidFill>
                  <a:schemeClr val="bg1">
                    <a:lumMod val="50000"/>
                  </a:schemeClr>
                </a:solidFill>
                <a:latin typeface="Arial"/>
                <a:cs typeface="Arial"/>
              </a:rPr>
              <a:t>in the leading order</a:t>
            </a:r>
            <a:endParaRPr lang="en-US" baseline="-25000" dirty="0" smtClean="0">
              <a:solidFill>
                <a:schemeClr val="bg1">
                  <a:lumMod val="50000"/>
                </a:schemeClr>
              </a:solidFill>
              <a:latin typeface="Arial"/>
              <a:cs typeface="Arial"/>
            </a:endParaRPr>
          </a:p>
        </p:txBody>
      </p:sp>
      <p:sp>
        <p:nvSpPr>
          <p:cNvPr id="233" name="Oval 232"/>
          <p:cNvSpPr/>
          <p:nvPr/>
        </p:nvSpPr>
        <p:spPr>
          <a:xfrm>
            <a:off x="2234676" y="4411494"/>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TextBox 233"/>
          <p:cNvSpPr txBox="1"/>
          <p:nvPr/>
        </p:nvSpPr>
        <p:spPr>
          <a:xfrm>
            <a:off x="1600962" y="3873669"/>
            <a:ext cx="1930400" cy="369332"/>
          </a:xfrm>
          <a:prstGeom prst="rect">
            <a:avLst/>
          </a:prstGeom>
          <a:noFill/>
        </p:spPr>
        <p:txBody>
          <a:bodyPr wrap="square" rtlCol="0">
            <a:spAutoFit/>
          </a:bodyPr>
          <a:lstStyle/>
          <a:p>
            <a:pPr algn="ctr"/>
            <a:r>
              <a:rPr lang="en-US" b="1" dirty="0" smtClean="0">
                <a:solidFill>
                  <a:srgbClr val="008000"/>
                </a:solidFill>
                <a:latin typeface="Arial"/>
                <a:cs typeface="Arial"/>
              </a:rPr>
              <a:t>Unit cell dipole</a:t>
            </a:r>
            <a:endParaRPr lang="en-US" baseline="-25000" dirty="0" smtClean="0">
              <a:solidFill>
                <a:schemeClr val="bg1">
                  <a:lumMod val="50000"/>
                </a:schemeClr>
              </a:solidFill>
              <a:latin typeface="Arial"/>
              <a:cs typeface="Arial"/>
            </a:endParaRPr>
          </a:p>
        </p:txBody>
      </p:sp>
      <p:sp>
        <p:nvSpPr>
          <p:cNvPr id="235" name="TextBox 234"/>
          <p:cNvSpPr txBox="1"/>
          <p:nvPr/>
        </p:nvSpPr>
        <p:spPr>
          <a:xfrm>
            <a:off x="4745598" y="5332476"/>
            <a:ext cx="3657273" cy="646331"/>
          </a:xfrm>
          <a:prstGeom prst="rect">
            <a:avLst/>
          </a:prstGeom>
          <a:noFill/>
        </p:spPr>
        <p:txBody>
          <a:bodyPr wrap="square" rtlCol="0">
            <a:spAutoFit/>
          </a:bodyPr>
          <a:lstStyle/>
          <a:p>
            <a:pPr algn="ctr"/>
            <a:r>
              <a:rPr lang="en-US" b="1" dirty="0" smtClean="0">
                <a:solidFill>
                  <a:srgbClr val="3366FF"/>
                </a:solidFill>
                <a:latin typeface="Arial"/>
                <a:cs typeface="Arial"/>
              </a:rPr>
              <a:t>Angular dependence </a:t>
            </a:r>
          </a:p>
          <a:p>
            <a:pPr algn="ctr"/>
            <a:r>
              <a:rPr lang="en-US" dirty="0" smtClean="0">
                <a:solidFill>
                  <a:srgbClr val="7F7F7F"/>
                </a:solidFill>
                <a:latin typeface="Arial"/>
                <a:cs typeface="Arial"/>
              </a:rPr>
              <a:t>makes this 1/</a:t>
            </a:r>
            <a:r>
              <a:rPr lang="en-US" i="1" dirty="0" smtClean="0">
                <a:solidFill>
                  <a:srgbClr val="7F7F7F"/>
                </a:solidFill>
                <a:latin typeface="Arial"/>
                <a:cs typeface="Arial"/>
              </a:rPr>
              <a:t>r</a:t>
            </a:r>
            <a:r>
              <a:rPr lang="en-US" baseline="30000" dirty="0" smtClean="0">
                <a:solidFill>
                  <a:srgbClr val="7F7F7F"/>
                </a:solidFill>
                <a:latin typeface="Arial"/>
                <a:cs typeface="Arial"/>
              </a:rPr>
              <a:t>3</a:t>
            </a:r>
            <a:r>
              <a:rPr lang="en-US" dirty="0" smtClean="0">
                <a:solidFill>
                  <a:srgbClr val="7F7F7F"/>
                </a:solidFill>
                <a:latin typeface="Arial"/>
                <a:cs typeface="Arial"/>
              </a:rPr>
              <a:t> lattice sum vanish</a:t>
            </a:r>
            <a:endParaRPr lang="en-US" dirty="0">
              <a:solidFill>
                <a:srgbClr val="7F7F7F"/>
              </a:solidFill>
              <a:latin typeface="Arial"/>
              <a:cs typeface="Arial"/>
            </a:endParaRPr>
          </a:p>
        </p:txBody>
      </p:sp>
      <p:sp>
        <p:nvSpPr>
          <p:cNvPr id="236" name="Oval 235"/>
          <p:cNvSpPr/>
          <p:nvPr/>
        </p:nvSpPr>
        <p:spPr>
          <a:xfrm>
            <a:off x="4763272" y="4177438"/>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6348276" y="4411494"/>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TextBox 237"/>
          <p:cNvSpPr txBox="1"/>
          <p:nvPr/>
        </p:nvSpPr>
        <p:spPr>
          <a:xfrm>
            <a:off x="1396188" y="3468340"/>
            <a:ext cx="2472862" cy="369332"/>
          </a:xfrm>
          <a:prstGeom prst="rect">
            <a:avLst/>
          </a:prstGeom>
          <a:noFill/>
        </p:spPr>
        <p:txBody>
          <a:bodyPr wrap="square" rtlCol="0">
            <a:spAutoFit/>
          </a:bodyPr>
          <a:lstStyle/>
          <a:p>
            <a:pPr algn="ctr"/>
            <a:r>
              <a:rPr lang="en-US" b="1" dirty="0" smtClean="0">
                <a:solidFill>
                  <a:srgbClr val="3366FF"/>
                </a:solidFill>
                <a:latin typeface="Arial"/>
                <a:cs typeface="Arial"/>
              </a:rPr>
              <a:t>Single lattice sum</a:t>
            </a:r>
            <a:endParaRPr lang="en-US" b="1" dirty="0">
              <a:solidFill>
                <a:srgbClr val="3366FF"/>
              </a:solidFill>
              <a:latin typeface="Arial"/>
              <a:cs typeface="Arial"/>
            </a:endParaRPr>
          </a:p>
        </p:txBody>
      </p:sp>
      <p:sp>
        <p:nvSpPr>
          <p:cNvPr id="239" name="Oval 238"/>
          <p:cNvSpPr/>
          <p:nvPr/>
        </p:nvSpPr>
        <p:spPr>
          <a:xfrm>
            <a:off x="2330836" y="2614789"/>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TextBox 239"/>
          <p:cNvSpPr txBox="1"/>
          <p:nvPr/>
        </p:nvSpPr>
        <p:spPr>
          <a:xfrm>
            <a:off x="3345016" y="5933371"/>
            <a:ext cx="1780486" cy="369332"/>
          </a:xfrm>
          <a:prstGeom prst="rect">
            <a:avLst/>
          </a:prstGeom>
          <a:noFill/>
        </p:spPr>
        <p:txBody>
          <a:bodyPr wrap="square" rtlCol="0">
            <a:spAutoFit/>
          </a:bodyPr>
          <a:lstStyle/>
          <a:p>
            <a:pPr algn="ctr"/>
            <a:r>
              <a:rPr lang="en-US" b="1" dirty="0" smtClean="0">
                <a:solidFill>
                  <a:srgbClr val="3366FF"/>
                </a:solidFill>
                <a:latin typeface="Arial"/>
                <a:cs typeface="Arial"/>
              </a:rPr>
              <a:t>Intensive</a:t>
            </a:r>
            <a:endParaRPr lang="en-US" b="1" dirty="0">
              <a:solidFill>
                <a:srgbClr val="3366FF"/>
              </a:solidFill>
              <a:latin typeface="Arial"/>
              <a:cs typeface="Arial"/>
            </a:endParaRPr>
          </a:p>
        </p:txBody>
      </p:sp>
      <p:sp>
        <p:nvSpPr>
          <p:cNvPr id="241" name="Oval 240"/>
          <p:cNvSpPr/>
          <p:nvPr/>
        </p:nvSpPr>
        <p:spPr>
          <a:xfrm>
            <a:off x="3941916" y="5332476"/>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88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Content Placeholder 6"/>
          <p:cNvGraphicFramePr>
            <a:graphicFrameLocks noChangeAspect="1"/>
          </p:cNvGraphicFramePr>
          <p:nvPr>
            <p:extLst>
              <p:ext uri="{D42A27DB-BD31-4B8C-83A1-F6EECF244321}">
                <p14:modId xmlns:p14="http://schemas.microsoft.com/office/powerpoint/2010/main" val="913265587"/>
              </p:ext>
            </p:extLst>
          </p:nvPr>
        </p:nvGraphicFramePr>
        <p:xfrm>
          <a:off x="645295" y="3664297"/>
          <a:ext cx="7950200" cy="2095500"/>
        </p:xfrm>
        <a:graphic>
          <a:graphicData uri="http://schemas.openxmlformats.org/presentationml/2006/ole">
            <mc:AlternateContent xmlns:mc="http://schemas.openxmlformats.org/markup-compatibility/2006">
              <mc:Choice xmlns:v="urn:schemas-microsoft-com:vml" Requires="v">
                <p:oleObj spid="_x0000_s16262" name="Equation" r:id="rId4" imgW="7950200" imgH="2095500" progId="Equation.3">
                  <p:embed/>
                </p:oleObj>
              </mc:Choice>
              <mc:Fallback>
                <p:oleObj name="Equation" r:id="rId4" imgW="7950200" imgH="2095500" progId="Equation.3">
                  <p:embed/>
                  <p:pic>
                    <p:nvPicPr>
                      <p:cNvPr id="0" name=""/>
                      <p:cNvPicPr/>
                      <p:nvPr/>
                    </p:nvPicPr>
                    <p:blipFill>
                      <a:blip r:embed="rId5"/>
                      <a:stretch>
                        <a:fillRect/>
                      </a:stretch>
                    </p:blipFill>
                    <p:spPr>
                      <a:xfrm>
                        <a:off x="645295" y="3664297"/>
                        <a:ext cx="7950200" cy="20955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Exchange energy</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14</a:t>
            </a:fld>
            <a:endParaRPr lang="en-US"/>
          </a:p>
        </p:txBody>
      </p:sp>
      <p:graphicFrame>
        <p:nvGraphicFramePr>
          <p:cNvPr id="17" name="Content Placeholder 6"/>
          <p:cNvGraphicFramePr>
            <a:graphicFrameLocks noChangeAspect="1"/>
          </p:cNvGraphicFramePr>
          <p:nvPr>
            <p:extLst>
              <p:ext uri="{D42A27DB-BD31-4B8C-83A1-F6EECF244321}">
                <p14:modId xmlns:p14="http://schemas.microsoft.com/office/powerpoint/2010/main" val="1714678853"/>
              </p:ext>
            </p:extLst>
          </p:nvPr>
        </p:nvGraphicFramePr>
        <p:xfrm>
          <a:off x="431800" y="1735138"/>
          <a:ext cx="8572500" cy="990600"/>
        </p:xfrm>
        <a:graphic>
          <a:graphicData uri="http://schemas.openxmlformats.org/presentationml/2006/ole">
            <mc:AlternateContent xmlns:mc="http://schemas.openxmlformats.org/markup-compatibility/2006">
              <mc:Choice xmlns:v="urn:schemas-microsoft-com:vml" Requires="v">
                <p:oleObj spid="_x0000_s16263" name="Equation" r:id="rId6" imgW="8572500" imgH="990600" progId="Equation.3">
                  <p:embed/>
                </p:oleObj>
              </mc:Choice>
              <mc:Fallback>
                <p:oleObj name="Equation" r:id="rId6" imgW="8572500" imgH="990600" progId="Equation.3">
                  <p:embed/>
                  <p:pic>
                    <p:nvPicPr>
                      <p:cNvPr id="0" name=""/>
                      <p:cNvPicPr/>
                      <p:nvPr/>
                    </p:nvPicPr>
                    <p:blipFill>
                      <a:blip r:embed="rId7"/>
                      <a:stretch>
                        <a:fillRect/>
                      </a:stretch>
                    </p:blipFill>
                    <p:spPr>
                      <a:xfrm>
                        <a:off x="431800" y="1735138"/>
                        <a:ext cx="8572500" cy="990600"/>
                      </a:xfrm>
                      <a:prstGeom prst="rect">
                        <a:avLst/>
                      </a:prstGeom>
                    </p:spPr>
                  </p:pic>
                </p:oleObj>
              </mc:Fallback>
            </mc:AlternateContent>
          </a:graphicData>
        </a:graphic>
      </p:graphicFrame>
      <p:sp>
        <p:nvSpPr>
          <p:cNvPr id="29" name="Oval 28"/>
          <p:cNvSpPr/>
          <p:nvPr/>
        </p:nvSpPr>
        <p:spPr>
          <a:xfrm>
            <a:off x="7244778" y="1910784"/>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6094456" y="2530279"/>
            <a:ext cx="2909844" cy="646331"/>
          </a:xfrm>
          <a:prstGeom prst="rect">
            <a:avLst/>
          </a:prstGeom>
          <a:noFill/>
        </p:spPr>
        <p:txBody>
          <a:bodyPr wrap="square" rtlCol="0">
            <a:spAutoFit/>
          </a:bodyPr>
          <a:lstStyle/>
          <a:p>
            <a:pPr algn="ctr"/>
            <a:r>
              <a:rPr lang="en-US" b="1" dirty="0" smtClean="0">
                <a:solidFill>
                  <a:srgbClr val="008000"/>
                </a:solidFill>
                <a:latin typeface="Arial"/>
                <a:cs typeface="Arial"/>
              </a:rPr>
              <a:t>2-e integral</a:t>
            </a:r>
          </a:p>
          <a:p>
            <a:pPr algn="ctr"/>
            <a:r>
              <a:rPr lang="en-US" dirty="0" smtClean="0">
                <a:solidFill>
                  <a:schemeClr val="bg1">
                    <a:lumMod val="50000"/>
                  </a:schemeClr>
                </a:solidFill>
                <a:latin typeface="Arial"/>
                <a:cs typeface="Arial"/>
              </a:rPr>
              <a:t>in chemists’ notation</a:t>
            </a:r>
            <a:endParaRPr lang="en-US" baseline="-25000" dirty="0" smtClean="0">
              <a:solidFill>
                <a:schemeClr val="bg1">
                  <a:lumMod val="50000"/>
                </a:schemeClr>
              </a:solidFill>
              <a:latin typeface="Arial"/>
              <a:cs typeface="Arial"/>
            </a:endParaRPr>
          </a:p>
        </p:txBody>
      </p:sp>
      <p:sp>
        <p:nvSpPr>
          <p:cNvPr id="37" name="TextBox 36"/>
          <p:cNvSpPr txBox="1"/>
          <p:nvPr/>
        </p:nvSpPr>
        <p:spPr>
          <a:xfrm>
            <a:off x="2546608" y="2764335"/>
            <a:ext cx="2786129" cy="369332"/>
          </a:xfrm>
          <a:prstGeom prst="rect">
            <a:avLst/>
          </a:prstGeom>
          <a:noFill/>
        </p:spPr>
        <p:txBody>
          <a:bodyPr wrap="square" rtlCol="0">
            <a:spAutoFit/>
          </a:bodyPr>
          <a:lstStyle/>
          <a:p>
            <a:pPr algn="ctr"/>
            <a:r>
              <a:rPr lang="en-US" b="1" dirty="0" smtClean="0">
                <a:solidFill>
                  <a:srgbClr val="3366FF"/>
                </a:solidFill>
                <a:latin typeface="Arial"/>
                <a:cs typeface="Arial"/>
              </a:rPr>
              <a:t>Quadruple lattice sum</a:t>
            </a:r>
            <a:endParaRPr lang="en-US" b="1" dirty="0">
              <a:solidFill>
                <a:srgbClr val="3366FF"/>
              </a:solidFill>
              <a:latin typeface="Arial"/>
              <a:cs typeface="Arial"/>
            </a:endParaRPr>
          </a:p>
        </p:txBody>
      </p:sp>
      <p:sp>
        <p:nvSpPr>
          <p:cNvPr id="41" name="Oval 40"/>
          <p:cNvSpPr/>
          <p:nvPr/>
        </p:nvSpPr>
        <p:spPr>
          <a:xfrm>
            <a:off x="3628909" y="1910784"/>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223887" y="4922846"/>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772288" y="4922846"/>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454552" y="5621489"/>
            <a:ext cx="1780486" cy="646331"/>
          </a:xfrm>
          <a:prstGeom prst="rect">
            <a:avLst/>
          </a:prstGeom>
          <a:noFill/>
        </p:spPr>
        <p:txBody>
          <a:bodyPr wrap="square" rtlCol="0">
            <a:spAutoFit/>
          </a:bodyPr>
          <a:lstStyle/>
          <a:p>
            <a:pPr algn="ctr"/>
            <a:r>
              <a:rPr lang="en-US" b="1" dirty="0" smtClean="0">
                <a:solidFill>
                  <a:schemeClr val="accent2">
                    <a:lumMod val="75000"/>
                  </a:schemeClr>
                </a:solidFill>
                <a:latin typeface="Arial"/>
                <a:cs typeface="Arial"/>
              </a:rPr>
              <a:t>Density</a:t>
            </a:r>
          </a:p>
          <a:p>
            <a:pPr algn="ctr"/>
            <a:r>
              <a:rPr lang="en-US" b="1" dirty="0" smtClean="0">
                <a:solidFill>
                  <a:schemeClr val="accent2">
                    <a:lumMod val="75000"/>
                  </a:schemeClr>
                </a:solidFill>
                <a:latin typeface="Arial"/>
                <a:cs typeface="Arial"/>
              </a:rPr>
              <a:t>matrix</a:t>
            </a:r>
          </a:p>
        </p:txBody>
      </p:sp>
      <p:sp>
        <p:nvSpPr>
          <p:cNvPr id="13" name="Oval 12"/>
          <p:cNvSpPr/>
          <p:nvPr/>
        </p:nvSpPr>
        <p:spPr>
          <a:xfrm>
            <a:off x="4314193" y="4922846"/>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563575" y="4922846"/>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413253" y="5759797"/>
            <a:ext cx="2909844" cy="369332"/>
          </a:xfrm>
          <a:prstGeom prst="rect">
            <a:avLst/>
          </a:prstGeom>
          <a:noFill/>
        </p:spPr>
        <p:txBody>
          <a:bodyPr wrap="square" rtlCol="0">
            <a:spAutoFit/>
          </a:bodyPr>
          <a:lstStyle/>
          <a:p>
            <a:pPr algn="ctr"/>
            <a:r>
              <a:rPr lang="en-US" b="1" dirty="0" smtClean="0">
                <a:solidFill>
                  <a:srgbClr val="008000"/>
                </a:solidFill>
                <a:latin typeface="Arial"/>
                <a:cs typeface="Arial"/>
              </a:rPr>
              <a:t>2-e integral</a:t>
            </a:r>
          </a:p>
        </p:txBody>
      </p:sp>
    </p:spTree>
    <p:extLst>
      <p:ext uri="{BB962C8B-B14F-4D97-AF65-F5344CB8AC3E}">
        <p14:creationId xmlns:p14="http://schemas.microsoft.com/office/powerpoint/2010/main" val="8982652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matrix</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15</a:t>
            </a:fld>
            <a:endParaRPr lang="en-US"/>
          </a:p>
        </p:txBody>
      </p:sp>
      <p:graphicFrame>
        <p:nvGraphicFramePr>
          <p:cNvPr id="9" name="Content Placeholder 6"/>
          <p:cNvGraphicFramePr>
            <a:graphicFrameLocks noChangeAspect="1"/>
          </p:cNvGraphicFramePr>
          <p:nvPr>
            <p:extLst>
              <p:ext uri="{D42A27DB-BD31-4B8C-83A1-F6EECF244321}">
                <p14:modId xmlns:p14="http://schemas.microsoft.com/office/powerpoint/2010/main" val="2385762152"/>
              </p:ext>
            </p:extLst>
          </p:nvPr>
        </p:nvGraphicFramePr>
        <p:xfrm>
          <a:off x="1917700" y="1982788"/>
          <a:ext cx="5829300" cy="977900"/>
        </p:xfrm>
        <a:graphic>
          <a:graphicData uri="http://schemas.openxmlformats.org/presentationml/2006/ole">
            <mc:AlternateContent xmlns:mc="http://schemas.openxmlformats.org/markup-compatibility/2006">
              <mc:Choice xmlns:v="urn:schemas-microsoft-com:vml" Requires="v">
                <p:oleObj spid="_x0000_s17161" name="Equation" r:id="rId4" imgW="5829300" imgH="977900" progId="Equation.3">
                  <p:embed/>
                </p:oleObj>
              </mc:Choice>
              <mc:Fallback>
                <p:oleObj name="Equation" r:id="rId4" imgW="5829300" imgH="977900" progId="Equation.3">
                  <p:embed/>
                  <p:pic>
                    <p:nvPicPr>
                      <p:cNvPr id="0" name=""/>
                      <p:cNvPicPr/>
                      <p:nvPr/>
                    </p:nvPicPr>
                    <p:blipFill>
                      <a:blip r:embed="rId5"/>
                      <a:stretch>
                        <a:fillRect/>
                      </a:stretch>
                    </p:blipFill>
                    <p:spPr>
                      <a:xfrm>
                        <a:off x="1917700" y="1982788"/>
                        <a:ext cx="5829300" cy="977900"/>
                      </a:xfrm>
                      <a:prstGeom prst="rect">
                        <a:avLst/>
                      </a:prstGeom>
                    </p:spPr>
                  </p:pic>
                </p:oleObj>
              </mc:Fallback>
            </mc:AlternateContent>
          </a:graphicData>
        </a:graphic>
      </p:graphicFrame>
      <p:graphicFrame>
        <p:nvGraphicFramePr>
          <p:cNvPr id="10" name="Content Placeholder 6"/>
          <p:cNvGraphicFramePr>
            <a:graphicFrameLocks noChangeAspect="1"/>
          </p:cNvGraphicFramePr>
          <p:nvPr>
            <p:extLst>
              <p:ext uri="{D42A27DB-BD31-4B8C-83A1-F6EECF244321}">
                <p14:modId xmlns:p14="http://schemas.microsoft.com/office/powerpoint/2010/main" val="1052750447"/>
              </p:ext>
            </p:extLst>
          </p:nvPr>
        </p:nvGraphicFramePr>
        <p:xfrm>
          <a:off x="1117600" y="3570288"/>
          <a:ext cx="7226300" cy="2070100"/>
        </p:xfrm>
        <a:graphic>
          <a:graphicData uri="http://schemas.openxmlformats.org/presentationml/2006/ole">
            <mc:AlternateContent xmlns:mc="http://schemas.openxmlformats.org/markup-compatibility/2006">
              <mc:Choice xmlns:v="urn:schemas-microsoft-com:vml" Requires="v">
                <p:oleObj spid="_x0000_s17162" name="Equation" r:id="rId6" imgW="7226300" imgH="2070100" progId="Equation.3">
                  <p:embed/>
                </p:oleObj>
              </mc:Choice>
              <mc:Fallback>
                <p:oleObj name="Equation" r:id="rId6" imgW="7226300" imgH="2070100" progId="Equation.3">
                  <p:embed/>
                  <p:pic>
                    <p:nvPicPr>
                      <p:cNvPr id="0" name=""/>
                      <p:cNvPicPr/>
                      <p:nvPr/>
                    </p:nvPicPr>
                    <p:blipFill>
                      <a:blip r:embed="rId7"/>
                      <a:stretch>
                        <a:fillRect/>
                      </a:stretch>
                    </p:blipFill>
                    <p:spPr>
                      <a:xfrm>
                        <a:off x="1117600" y="3570288"/>
                        <a:ext cx="7226300" cy="2070100"/>
                      </a:xfrm>
                      <a:prstGeom prst="rect">
                        <a:avLst/>
                      </a:prstGeom>
                    </p:spPr>
                  </p:pic>
                </p:oleObj>
              </mc:Fallback>
            </mc:AlternateContent>
          </a:graphicData>
        </a:graphic>
      </p:graphicFrame>
      <p:sp>
        <p:nvSpPr>
          <p:cNvPr id="11" name="TextBox 10"/>
          <p:cNvSpPr txBox="1"/>
          <p:nvPr/>
        </p:nvSpPr>
        <p:spPr>
          <a:xfrm>
            <a:off x="7488117" y="5396026"/>
            <a:ext cx="1302831" cy="646331"/>
          </a:xfrm>
          <a:prstGeom prst="rect">
            <a:avLst/>
          </a:prstGeom>
          <a:noFill/>
        </p:spPr>
        <p:txBody>
          <a:bodyPr wrap="square" rtlCol="0">
            <a:spAutoFit/>
          </a:bodyPr>
          <a:lstStyle/>
          <a:p>
            <a:pPr algn="ctr"/>
            <a:r>
              <a:rPr lang="en-US" b="1" dirty="0" smtClean="0">
                <a:solidFill>
                  <a:srgbClr val="3366FF"/>
                </a:solidFill>
                <a:latin typeface="Arial"/>
                <a:cs typeface="Arial"/>
              </a:rPr>
              <a:t>Fourier</a:t>
            </a:r>
          </a:p>
          <a:p>
            <a:pPr algn="ctr"/>
            <a:r>
              <a:rPr lang="en-US" b="1" dirty="0" smtClean="0">
                <a:solidFill>
                  <a:srgbClr val="3366FF"/>
                </a:solidFill>
                <a:latin typeface="Arial"/>
                <a:cs typeface="Arial"/>
              </a:rPr>
              <a:t>transform</a:t>
            </a:r>
            <a:endParaRPr lang="en-US" b="1" dirty="0">
              <a:solidFill>
                <a:srgbClr val="3366FF"/>
              </a:solidFill>
              <a:latin typeface="Arial"/>
              <a:cs typeface="Arial"/>
            </a:endParaRPr>
          </a:p>
        </p:txBody>
      </p:sp>
      <p:sp>
        <p:nvSpPr>
          <p:cNvPr id="12" name="Oval 11"/>
          <p:cNvSpPr/>
          <p:nvPr/>
        </p:nvSpPr>
        <p:spPr>
          <a:xfrm>
            <a:off x="7808717" y="4763645"/>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326218" y="3231358"/>
            <a:ext cx="2238480" cy="369332"/>
          </a:xfrm>
          <a:prstGeom prst="rect">
            <a:avLst/>
          </a:prstGeom>
          <a:noFill/>
        </p:spPr>
        <p:txBody>
          <a:bodyPr wrap="square" rtlCol="0">
            <a:spAutoFit/>
          </a:bodyPr>
          <a:lstStyle/>
          <a:p>
            <a:pPr algn="ctr"/>
            <a:r>
              <a:rPr lang="en-US" b="1" dirty="0" smtClean="0">
                <a:solidFill>
                  <a:schemeClr val="accent2">
                    <a:lumMod val="75000"/>
                  </a:schemeClr>
                </a:solidFill>
                <a:latin typeface="Arial"/>
                <a:cs typeface="Arial"/>
              </a:rPr>
              <a:t>Occupancy</a:t>
            </a:r>
          </a:p>
        </p:txBody>
      </p:sp>
      <p:sp>
        <p:nvSpPr>
          <p:cNvPr id="14" name="Oval 13"/>
          <p:cNvSpPr/>
          <p:nvPr/>
        </p:nvSpPr>
        <p:spPr>
          <a:xfrm>
            <a:off x="3129453" y="3761036"/>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01614" y="2845426"/>
            <a:ext cx="2909844" cy="369332"/>
          </a:xfrm>
          <a:prstGeom prst="rect">
            <a:avLst/>
          </a:prstGeom>
          <a:noFill/>
        </p:spPr>
        <p:txBody>
          <a:bodyPr wrap="square" rtlCol="0">
            <a:spAutoFit/>
          </a:bodyPr>
          <a:lstStyle/>
          <a:p>
            <a:pPr algn="ctr"/>
            <a:r>
              <a:rPr lang="en-US" b="1" dirty="0" smtClean="0">
                <a:solidFill>
                  <a:srgbClr val="008000"/>
                </a:solidFill>
                <a:latin typeface="Arial"/>
                <a:cs typeface="Arial"/>
              </a:rPr>
              <a:t>HF orbital</a:t>
            </a:r>
            <a:endParaRPr lang="en-US" b="1" baseline="-25000" dirty="0" smtClean="0">
              <a:solidFill>
                <a:srgbClr val="3366FF"/>
              </a:solidFill>
              <a:latin typeface="Arial"/>
              <a:cs typeface="Arial"/>
            </a:endParaRPr>
          </a:p>
        </p:txBody>
      </p:sp>
      <p:sp>
        <p:nvSpPr>
          <p:cNvPr id="16" name="Oval 15"/>
          <p:cNvSpPr/>
          <p:nvPr/>
        </p:nvSpPr>
        <p:spPr>
          <a:xfrm>
            <a:off x="1839150" y="2167859"/>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573595" y="2159256"/>
            <a:ext cx="621528" cy="619495"/>
          </a:xfrm>
          <a:prstGeom prst="ellipse">
            <a:avLst/>
          </a:prstGeom>
          <a:solidFill>
            <a:schemeClr val="accent6">
              <a:lumMod val="60000"/>
              <a:lumOff val="40000"/>
              <a:alpha val="2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425143" y="2845426"/>
            <a:ext cx="2909844" cy="369332"/>
          </a:xfrm>
          <a:prstGeom prst="rect">
            <a:avLst/>
          </a:prstGeom>
          <a:noFill/>
        </p:spPr>
        <p:txBody>
          <a:bodyPr wrap="square" rtlCol="0">
            <a:spAutoFit/>
          </a:bodyPr>
          <a:lstStyle/>
          <a:p>
            <a:pPr algn="ctr"/>
            <a:r>
              <a:rPr lang="en-US" b="1" dirty="0" smtClean="0">
                <a:solidFill>
                  <a:srgbClr val="FF6600"/>
                </a:solidFill>
                <a:latin typeface="Arial"/>
                <a:cs typeface="Arial"/>
              </a:rPr>
              <a:t>MO coefficient</a:t>
            </a:r>
            <a:endParaRPr lang="en-US" b="1" baseline="-25000" dirty="0" smtClean="0">
              <a:solidFill>
                <a:srgbClr val="FF6600"/>
              </a:solidFill>
              <a:latin typeface="Arial"/>
              <a:cs typeface="Arial"/>
            </a:endParaRPr>
          </a:p>
        </p:txBody>
      </p:sp>
      <p:sp>
        <p:nvSpPr>
          <p:cNvPr id="21" name="TextBox 20"/>
          <p:cNvSpPr txBox="1"/>
          <p:nvPr/>
        </p:nvSpPr>
        <p:spPr>
          <a:xfrm>
            <a:off x="2313219" y="1590750"/>
            <a:ext cx="2472862" cy="369332"/>
          </a:xfrm>
          <a:prstGeom prst="rect">
            <a:avLst/>
          </a:prstGeom>
          <a:noFill/>
        </p:spPr>
        <p:txBody>
          <a:bodyPr wrap="square" rtlCol="0">
            <a:spAutoFit/>
          </a:bodyPr>
          <a:lstStyle/>
          <a:p>
            <a:pPr algn="ctr"/>
            <a:r>
              <a:rPr lang="en-US" b="1" dirty="0" smtClean="0">
                <a:solidFill>
                  <a:srgbClr val="3366FF"/>
                </a:solidFill>
                <a:latin typeface="Arial"/>
                <a:cs typeface="Arial"/>
              </a:rPr>
              <a:t>Normalization</a:t>
            </a:r>
            <a:endParaRPr lang="en-US" b="1" dirty="0">
              <a:solidFill>
                <a:srgbClr val="3366FF"/>
              </a:solidFill>
              <a:latin typeface="Arial"/>
              <a:cs typeface="Arial"/>
            </a:endParaRPr>
          </a:p>
        </p:txBody>
      </p:sp>
      <p:sp>
        <p:nvSpPr>
          <p:cNvPr id="22" name="Oval 21"/>
          <p:cNvSpPr/>
          <p:nvPr/>
        </p:nvSpPr>
        <p:spPr>
          <a:xfrm>
            <a:off x="3226860" y="2140046"/>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226860" y="4763645"/>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989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Insulators</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16</a:t>
            </a:fld>
            <a:endParaRPr lang="en-US"/>
          </a:p>
        </p:txBody>
      </p:sp>
      <p:graphicFrame>
        <p:nvGraphicFramePr>
          <p:cNvPr id="9" name="Content Placeholder 6"/>
          <p:cNvGraphicFramePr>
            <a:graphicFrameLocks noChangeAspect="1"/>
          </p:cNvGraphicFramePr>
          <p:nvPr>
            <p:extLst>
              <p:ext uri="{D42A27DB-BD31-4B8C-83A1-F6EECF244321}">
                <p14:modId xmlns:p14="http://schemas.microsoft.com/office/powerpoint/2010/main" val="2271011130"/>
              </p:ext>
            </p:extLst>
          </p:nvPr>
        </p:nvGraphicFramePr>
        <p:xfrm>
          <a:off x="2279650" y="2711450"/>
          <a:ext cx="4533900" cy="774700"/>
        </p:xfrm>
        <a:graphic>
          <a:graphicData uri="http://schemas.openxmlformats.org/presentationml/2006/ole">
            <mc:AlternateContent xmlns:mc="http://schemas.openxmlformats.org/markup-compatibility/2006">
              <mc:Choice xmlns:v="urn:schemas-microsoft-com:vml" Requires="v">
                <p:oleObj spid="_x0000_s17820" name="Equation" r:id="rId4" imgW="4533900" imgH="774700" progId="Equation.3">
                  <p:embed/>
                </p:oleObj>
              </mc:Choice>
              <mc:Fallback>
                <p:oleObj name="Equation" r:id="rId4" imgW="4533900" imgH="774700" progId="Equation.3">
                  <p:embed/>
                  <p:pic>
                    <p:nvPicPr>
                      <p:cNvPr id="0" name=""/>
                      <p:cNvPicPr/>
                      <p:nvPr/>
                    </p:nvPicPr>
                    <p:blipFill>
                      <a:blip r:embed="rId5"/>
                      <a:stretch>
                        <a:fillRect/>
                      </a:stretch>
                    </p:blipFill>
                    <p:spPr>
                      <a:xfrm>
                        <a:off x="2279650" y="2711450"/>
                        <a:ext cx="4533900" cy="774700"/>
                      </a:xfrm>
                      <a:prstGeom prst="rect">
                        <a:avLst/>
                      </a:prstGeom>
                    </p:spPr>
                  </p:pic>
                </p:oleObj>
              </mc:Fallback>
            </mc:AlternateContent>
          </a:graphicData>
        </a:graphic>
      </p:graphicFrame>
      <p:sp>
        <p:nvSpPr>
          <p:cNvPr id="25" name="TextBox 24"/>
          <p:cNvSpPr txBox="1"/>
          <p:nvPr/>
        </p:nvSpPr>
        <p:spPr>
          <a:xfrm>
            <a:off x="539530" y="1897202"/>
            <a:ext cx="8068052" cy="408623"/>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rgbClr val="7F7F7F"/>
                </a:solidFill>
                <a:latin typeface="Arial"/>
                <a:cs typeface="Arial"/>
              </a:rPr>
              <a:t>In an </a:t>
            </a:r>
            <a:r>
              <a:rPr lang="en-US" b="1" dirty="0" smtClean="0">
                <a:solidFill>
                  <a:srgbClr val="3366FF"/>
                </a:solidFill>
                <a:latin typeface="Arial"/>
                <a:cs typeface="Arial"/>
              </a:rPr>
              <a:t>insulator</a:t>
            </a:r>
            <a:r>
              <a:rPr lang="en-US" dirty="0" smtClean="0">
                <a:solidFill>
                  <a:srgbClr val="7F7F7F"/>
                </a:solidFill>
                <a:latin typeface="Arial"/>
                <a:cs typeface="Arial"/>
              </a:rPr>
              <a:t>, density matrix elements are </a:t>
            </a:r>
            <a:r>
              <a:rPr lang="en-US" b="1" dirty="0" smtClean="0">
                <a:solidFill>
                  <a:srgbClr val="3366FF"/>
                </a:solidFill>
                <a:latin typeface="Arial"/>
                <a:cs typeface="Arial"/>
              </a:rPr>
              <a:t>strongly localized </a:t>
            </a:r>
            <a:r>
              <a:rPr lang="en-US" dirty="0" smtClean="0">
                <a:solidFill>
                  <a:srgbClr val="7F7F7F"/>
                </a:solidFill>
                <a:latin typeface="Arial"/>
                <a:cs typeface="Arial"/>
              </a:rPr>
              <a:t>in a unit cell</a:t>
            </a:r>
            <a:endParaRPr lang="en-US" dirty="0">
              <a:solidFill>
                <a:srgbClr val="7F7F7F"/>
              </a:solidFill>
              <a:latin typeface="Arial"/>
              <a:cs typeface="Arial"/>
            </a:endParaRPr>
          </a:p>
        </p:txBody>
      </p:sp>
      <p:graphicFrame>
        <p:nvGraphicFramePr>
          <p:cNvPr id="26" name="Chart 25"/>
          <p:cNvGraphicFramePr/>
          <p:nvPr>
            <p:extLst>
              <p:ext uri="{D42A27DB-BD31-4B8C-83A1-F6EECF244321}">
                <p14:modId xmlns:p14="http://schemas.microsoft.com/office/powerpoint/2010/main" val="3299109171"/>
              </p:ext>
            </p:extLst>
          </p:nvPr>
        </p:nvGraphicFramePr>
        <p:xfrm>
          <a:off x="1358900" y="3486150"/>
          <a:ext cx="6096000" cy="2565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314367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Content Placeholder 6"/>
          <p:cNvGraphicFramePr>
            <a:graphicFrameLocks noChangeAspect="1"/>
          </p:cNvGraphicFramePr>
          <p:nvPr>
            <p:extLst>
              <p:ext uri="{D42A27DB-BD31-4B8C-83A1-F6EECF244321}">
                <p14:modId xmlns:p14="http://schemas.microsoft.com/office/powerpoint/2010/main" val="1004241414"/>
              </p:ext>
            </p:extLst>
          </p:nvPr>
        </p:nvGraphicFramePr>
        <p:xfrm>
          <a:off x="181700" y="2546350"/>
          <a:ext cx="8763000" cy="1104900"/>
        </p:xfrm>
        <a:graphic>
          <a:graphicData uri="http://schemas.openxmlformats.org/presentationml/2006/ole">
            <mc:AlternateContent xmlns:mc="http://schemas.openxmlformats.org/markup-compatibility/2006">
              <mc:Choice xmlns:v="urn:schemas-microsoft-com:vml" Requires="v">
                <p:oleObj spid="_x0000_s18841" name="Equation" r:id="rId4" imgW="8763000" imgH="1104900" progId="Equation.3">
                  <p:embed/>
                </p:oleObj>
              </mc:Choice>
              <mc:Fallback>
                <p:oleObj name="Equation" r:id="rId4" imgW="8763000" imgH="1104900" progId="Equation.3">
                  <p:embed/>
                  <p:pic>
                    <p:nvPicPr>
                      <p:cNvPr id="0" name=""/>
                      <p:cNvPicPr/>
                      <p:nvPr/>
                    </p:nvPicPr>
                    <p:blipFill>
                      <a:blip r:embed="rId5"/>
                      <a:stretch>
                        <a:fillRect/>
                      </a:stretch>
                    </p:blipFill>
                    <p:spPr>
                      <a:xfrm>
                        <a:off x="181700" y="2546350"/>
                        <a:ext cx="8763000" cy="11049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Metals</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17</a:t>
            </a:fld>
            <a:endParaRPr lang="en-US"/>
          </a:p>
        </p:txBody>
      </p:sp>
      <p:graphicFrame>
        <p:nvGraphicFramePr>
          <p:cNvPr id="10" name="Chart 9"/>
          <p:cNvGraphicFramePr/>
          <p:nvPr>
            <p:extLst>
              <p:ext uri="{D42A27DB-BD31-4B8C-83A1-F6EECF244321}">
                <p14:modId xmlns:p14="http://schemas.microsoft.com/office/powerpoint/2010/main" val="888391170"/>
              </p:ext>
            </p:extLst>
          </p:nvPr>
        </p:nvGraphicFramePr>
        <p:xfrm>
          <a:off x="1358900" y="3790950"/>
          <a:ext cx="6096000" cy="256540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1936658" y="1355571"/>
            <a:ext cx="5295900" cy="408623"/>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rgbClr val="7F7F7F"/>
                </a:solidFill>
                <a:latin typeface="Arial"/>
                <a:cs typeface="Arial"/>
              </a:rPr>
              <a:t>In a </a:t>
            </a:r>
            <a:r>
              <a:rPr lang="en-US" b="1" dirty="0" smtClean="0">
                <a:solidFill>
                  <a:srgbClr val="3366FF"/>
                </a:solidFill>
                <a:latin typeface="Arial"/>
                <a:cs typeface="Arial"/>
              </a:rPr>
              <a:t>metal</a:t>
            </a:r>
            <a:r>
              <a:rPr lang="en-US" dirty="0" smtClean="0">
                <a:solidFill>
                  <a:srgbClr val="7F7F7F"/>
                </a:solidFill>
                <a:latin typeface="Arial"/>
                <a:cs typeface="Arial"/>
              </a:rPr>
              <a:t>, density matrix elements decay as </a:t>
            </a:r>
            <a:r>
              <a:rPr lang="en-US" b="1" dirty="0" smtClean="0">
                <a:solidFill>
                  <a:srgbClr val="3366FF"/>
                </a:solidFill>
                <a:latin typeface="Arial"/>
                <a:cs typeface="Arial"/>
              </a:rPr>
              <a:t>1/</a:t>
            </a:r>
            <a:r>
              <a:rPr lang="en-US" b="1" i="1" dirty="0" smtClean="0">
                <a:solidFill>
                  <a:srgbClr val="3366FF"/>
                </a:solidFill>
                <a:latin typeface="Arial"/>
                <a:cs typeface="Arial"/>
              </a:rPr>
              <a:t>r</a:t>
            </a:r>
            <a:r>
              <a:rPr lang="en-US" b="1" baseline="30000" dirty="0" smtClean="0">
                <a:solidFill>
                  <a:srgbClr val="3366FF"/>
                </a:solidFill>
                <a:latin typeface="Arial"/>
                <a:cs typeface="Arial"/>
              </a:rPr>
              <a:t>2</a:t>
            </a:r>
            <a:endParaRPr lang="en-US" b="1" baseline="30000" dirty="0">
              <a:solidFill>
                <a:srgbClr val="3366FF"/>
              </a:solidFill>
              <a:latin typeface="Arial"/>
              <a:cs typeface="Arial"/>
            </a:endParaRPr>
          </a:p>
        </p:txBody>
      </p:sp>
      <p:sp>
        <p:nvSpPr>
          <p:cNvPr id="12" name="TextBox 11"/>
          <p:cNvSpPr txBox="1"/>
          <p:nvPr/>
        </p:nvSpPr>
        <p:spPr>
          <a:xfrm>
            <a:off x="2407134" y="1904162"/>
            <a:ext cx="1228469" cy="646331"/>
          </a:xfrm>
          <a:prstGeom prst="rect">
            <a:avLst/>
          </a:prstGeom>
          <a:noFill/>
        </p:spPr>
        <p:txBody>
          <a:bodyPr wrap="square" rtlCol="0">
            <a:spAutoFit/>
          </a:bodyPr>
          <a:lstStyle/>
          <a:p>
            <a:pPr algn="ctr"/>
            <a:r>
              <a:rPr lang="en-US" b="1" dirty="0">
                <a:solidFill>
                  <a:schemeClr val="accent2">
                    <a:lumMod val="75000"/>
                  </a:schemeClr>
                </a:solidFill>
                <a:latin typeface="Arial"/>
                <a:cs typeface="Arial"/>
              </a:rPr>
              <a:t>S</a:t>
            </a:r>
            <a:r>
              <a:rPr lang="en-US" b="1" dirty="0" smtClean="0">
                <a:solidFill>
                  <a:schemeClr val="accent2">
                    <a:lumMod val="75000"/>
                  </a:schemeClr>
                </a:solidFill>
                <a:latin typeface="Arial"/>
                <a:cs typeface="Arial"/>
              </a:rPr>
              <a:t>pherical Bessel</a:t>
            </a:r>
          </a:p>
        </p:txBody>
      </p:sp>
      <p:sp>
        <p:nvSpPr>
          <p:cNvPr id="13" name="Oval 12"/>
          <p:cNvSpPr/>
          <p:nvPr/>
        </p:nvSpPr>
        <p:spPr>
          <a:xfrm>
            <a:off x="2709412" y="2546350"/>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29377" y="1900019"/>
            <a:ext cx="1707153" cy="646331"/>
          </a:xfrm>
          <a:prstGeom prst="rect">
            <a:avLst/>
          </a:prstGeom>
          <a:noFill/>
        </p:spPr>
        <p:txBody>
          <a:bodyPr wrap="square" rtlCol="0">
            <a:spAutoFit/>
          </a:bodyPr>
          <a:lstStyle/>
          <a:p>
            <a:pPr algn="ctr"/>
            <a:r>
              <a:rPr lang="en-US" b="1" dirty="0" smtClean="0">
                <a:solidFill>
                  <a:srgbClr val="008000"/>
                </a:solidFill>
                <a:latin typeface="Arial"/>
                <a:cs typeface="Arial"/>
              </a:rPr>
              <a:t>Fermi </a:t>
            </a:r>
          </a:p>
          <a:p>
            <a:pPr algn="ctr"/>
            <a:r>
              <a:rPr lang="en-US" b="1" dirty="0" smtClean="0">
                <a:solidFill>
                  <a:srgbClr val="008000"/>
                </a:solidFill>
                <a:latin typeface="Arial"/>
                <a:cs typeface="Arial"/>
              </a:rPr>
              <a:t>wave number</a:t>
            </a:r>
            <a:endParaRPr lang="en-US" b="1" baseline="-25000" dirty="0" smtClean="0">
              <a:solidFill>
                <a:srgbClr val="3366FF"/>
              </a:solidFill>
              <a:latin typeface="Arial"/>
              <a:cs typeface="Arial"/>
            </a:endParaRPr>
          </a:p>
        </p:txBody>
      </p:sp>
      <p:sp>
        <p:nvSpPr>
          <p:cNvPr id="15" name="Oval 14"/>
          <p:cNvSpPr/>
          <p:nvPr/>
        </p:nvSpPr>
        <p:spPr>
          <a:xfrm>
            <a:off x="1191911" y="2559688"/>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019409" y="2375022"/>
            <a:ext cx="2312997" cy="369332"/>
          </a:xfrm>
          <a:prstGeom prst="rect">
            <a:avLst/>
          </a:prstGeom>
          <a:noFill/>
        </p:spPr>
        <p:txBody>
          <a:bodyPr wrap="square" rtlCol="0">
            <a:spAutoFit/>
          </a:bodyPr>
          <a:lstStyle/>
          <a:p>
            <a:pPr algn="ctr"/>
            <a:r>
              <a:rPr lang="en-US" b="1" dirty="0" smtClean="0">
                <a:solidFill>
                  <a:srgbClr val="3366FF"/>
                </a:solidFill>
                <a:latin typeface="Arial"/>
                <a:cs typeface="Arial"/>
              </a:rPr>
              <a:t>Nonmetallic bands</a:t>
            </a:r>
            <a:endParaRPr lang="en-US" b="1" dirty="0">
              <a:solidFill>
                <a:srgbClr val="3366FF"/>
              </a:solidFill>
              <a:latin typeface="Arial"/>
              <a:cs typeface="Arial"/>
            </a:endParaRPr>
          </a:p>
        </p:txBody>
      </p:sp>
      <p:sp>
        <p:nvSpPr>
          <p:cNvPr id="18" name="Oval 17"/>
          <p:cNvSpPr/>
          <p:nvPr/>
        </p:nvSpPr>
        <p:spPr>
          <a:xfrm>
            <a:off x="5332737" y="3179183"/>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7775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Content Placeholder 6"/>
          <p:cNvGraphicFramePr>
            <a:graphicFrameLocks noChangeAspect="1"/>
          </p:cNvGraphicFramePr>
          <p:nvPr>
            <p:extLst>
              <p:ext uri="{D42A27DB-BD31-4B8C-83A1-F6EECF244321}">
                <p14:modId xmlns:p14="http://schemas.microsoft.com/office/powerpoint/2010/main" val="3160322812"/>
              </p:ext>
            </p:extLst>
          </p:nvPr>
        </p:nvGraphicFramePr>
        <p:xfrm>
          <a:off x="1487488" y="2855913"/>
          <a:ext cx="6413500" cy="1917700"/>
        </p:xfrm>
        <a:graphic>
          <a:graphicData uri="http://schemas.openxmlformats.org/presentationml/2006/ole">
            <mc:AlternateContent xmlns:mc="http://schemas.openxmlformats.org/markup-compatibility/2006">
              <mc:Choice xmlns:v="urn:schemas-microsoft-com:vml" Requires="v">
                <p:oleObj spid="_x0000_s19861" name="Equation" r:id="rId4" imgW="6413500" imgH="1917700" progId="Equation.3">
                  <p:embed/>
                </p:oleObj>
              </mc:Choice>
              <mc:Fallback>
                <p:oleObj name="Equation" r:id="rId4" imgW="6413500" imgH="1917700" progId="Equation.3">
                  <p:embed/>
                  <p:pic>
                    <p:nvPicPr>
                      <p:cNvPr id="0" name=""/>
                      <p:cNvPicPr/>
                      <p:nvPr/>
                    </p:nvPicPr>
                    <p:blipFill>
                      <a:blip r:embed="rId5"/>
                      <a:stretch>
                        <a:fillRect/>
                      </a:stretch>
                    </p:blipFill>
                    <p:spPr>
                      <a:xfrm>
                        <a:off x="1487488" y="2855913"/>
                        <a:ext cx="6413500" cy="19177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Exchange energy</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18</a:t>
            </a:fld>
            <a:endParaRPr lang="en-US"/>
          </a:p>
        </p:txBody>
      </p:sp>
      <p:sp>
        <p:nvSpPr>
          <p:cNvPr id="16" name="TextBox 15"/>
          <p:cNvSpPr txBox="1"/>
          <p:nvPr/>
        </p:nvSpPr>
        <p:spPr>
          <a:xfrm>
            <a:off x="4170322" y="2618879"/>
            <a:ext cx="1513930" cy="369332"/>
          </a:xfrm>
          <a:prstGeom prst="rect">
            <a:avLst/>
          </a:prstGeom>
          <a:noFill/>
        </p:spPr>
        <p:txBody>
          <a:bodyPr wrap="square" rtlCol="0">
            <a:spAutoFit/>
          </a:bodyPr>
          <a:lstStyle/>
          <a:p>
            <a:pPr algn="ctr"/>
            <a:r>
              <a:rPr lang="en-US" b="1" dirty="0" smtClean="0">
                <a:solidFill>
                  <a:srgbClr val="008000"/>
                </a:solidFill>
                <a:latin typeface="Arial"/>
                <a:cs typeface="Arial"/>
              </a:rPr>
              <a:t>1/</a:t>
            </a:r>
            <a:r>
              <a:rPr lang="en-US" b="1" i="1" dirty="0" smtClean="0">
                <a:solidFill>
                  <a:srgbClr val="008000"/>
                </a:solidFill>
                <a:latin typeface="Arial"/>
                <a:cs typeface="Arial"/>
              </a:rPr>
              <a:t>r</a:t>
            </a:r>
            <a:r>
              <a:rPr lang="en-US" b="1" baseline="30000" dirty="0" smtClean="0">
                <a:solidFill>
                  <a:srgbClr val="008000"/>
                </a:solidFill>
                <a:latin typeface="Arial"/>
                <a:cs typeface="Arial"/>
              </a:rPr>
              <a:t>2</a:t>
            </a:r>
            <a:endParaRPr lang="en-US" b="1" dirty="0">
              <a:solidFill>
                <a:srgbClr val="008000"/>
              </a:solidFill>
              <a:latin typeface="Arial"/>
              <a:cs typeface="Arial"/>
            </a:endParaRPr>
          </a:p>
        </p:txBody>
      </p:sp>
      <p:sp>
        <p:nvSpPr>
          <p:cNvPr id="24" name="TextBox 23"/>
          <p:cNvSpPr txBox="1"/>
          <p:nvPr/>
        </p:nvSpPr>
        <p:spPr>
          <a:xfrm>
            <a:off x="4075766" y="4668665"/>
            <a:ext cx="1780486" cy="369332"/>
          </a:xfrm>
          <a:prstGeom prst="rect">
            <a:avLst/>
          </a:prstGeom>
          <a:noFill/>
        </p:spPr>
        <p:txBody>
          <a:bodyPr wrap="square" rtlCol="0">
            <a:spAutoFit/>
          </a:bodyPr>
          <a:lstStyle/>
          <a:p>
            <a:pPr algn="ctr"/>
            <a:r>
              <a:rPr lang="en-US" b="1" dirty="0" smtClean="0">
                <a:solidFill>
                  <a:srgbClr val="3366FF"/>
                </a:solidFill>
                <a:latin typeface="Arial"/>
                <a:cs typeface="Arial"/>
              </a:rPr>
              <a:t>Intensive</a:t>
            </a:r>
            <a:endParaRPr lang="en-US" b="1" dirty="0">
              <a:solidFill>
                <a:srgbClr val="3366FF"/>
              </a:solidFill>
              <a:latin typeface="Arial"/>
              <a:cs typeface="Arial"/>
            </a:endParaRPr>
          </a:p>
        </p:txBody>
      </p:sp>
      <p:sp>
        <p:nvSpPr>
          <p:cNvPr id="25" name="Oval 24"/>
          <p:cNvSpPr/>
          <p:nvPr/>
        </p:nvSpPr>
        <p:spPr>
          <a:xfrm>
            <a:off x="4672666" y="4050372"/>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611616" y="3011488"/>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31800" y="1899881"/>
            <a:ext cx="8342468" cy="408623"/>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rgbClr val="7F7F7F"/>
                </a:solidFill>
                <a:latin typeface="Arial"/>
                <a:cs typeface="Arial"/>
              </a:rPr>
              <a:t>Even in a </a:t>
            </a:r>
            <a:r>
              <a:rPr lang="en-US" b="1" dirty="0" smtClean="0">
                <a:solidFill>
                  <a:srgbClr val="3366FF"/>
                </a:solidFill>
                <a:latin typeface="Arial"/>
                <a:cs typeface="Arial"/>
              </a:rPr>
              <a:t>metal</a:t>
            </a:r>
            <a:r>
              <a:rPr lang="en-US" dirty="0" smtClean="0">
                <a:solidFill>
                  <a:srgbClr val="7F7F7F"/>
                </a:solidFill>
                <a:latin typeface="Arial"/>
                <a:cs typeface="Arial"/>
              </a:rPr>
              <a:t> (let alone in an </a:t>
            </a:r>
            <a:r>
              <a:rPr lang="en-US" b="1" dirty="0" smtClean="0">
                <a:solidFill>
                  <a:srgbClr val="3366FF"/>
                </a:solidFill>
                <a:latin typeface="Arial"/>
                <a:cs typeface="Arial"/>
              </a:rPr>
              <a:t>insulator</a:t>
            </a:r>
            <a:r>
              <a:rPr lang="en-US" dirty="0" smtClean="0">
                <a:solidFill>
                  <a:srgbClr val="7F7F7F"/>
                </a:solidFill>
                <a:latin typeface="Arial"/>
                <a:cs typeface="Arial"/>
              </a:rPr>
              <a:t>), exchange energy remains intensive</a:t>
            </a:r>
            <a:endParaRPr lang="en-US" b="1" baseline="30000" dirty="0">
              <a:solidFill>
                <a:srgbClr val="3366FF"/>
              </a:solidFill>
              <a:latin typeface="Arial"/>
              <a:cs typeface="Arial"/>
            </a:endParaRPr>
          </a:p>
        </p:txBody>
      </p:sp>
      <p:sp>
        <p:nvSpPr>
          <p:cNvPr id="10" name="Oval 9"/>
          <p:cNvSpPr/>
          <p:nvPr/>
        </p:nvSpPr>
        <p:spPr>
          <a:xfrm>
            <a:off x="6404751" y="3011488"/>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953165" y="2617082"/>
            <a:ext cx="1513930" cy="369332"/>
          </a:xfrm>
          <a:prstGeom prst="rect">
            <a:avLst/>
          </a:prstGeom>
          <a:noFill/>
        </p:spPr>
        <p:txBody>
          <a:bodyPr wrap="square" rtlCol="0">
            <a:spAutoFit/>
          </a:bodyPr>
          <a:lstStyle/>
          <a:p>
            <a:pPr algn="ctr"/>
            <a:r>
              <a:rPr lang="en-US" b="1" dirty="0" smtClean="0">
                <a:solidFill>
                  <a:srgbClr val="800000"/>
                </a:solidFill>
                <a:latin typeface="Arial"/>
                <a:cs typeface="Arial"/>
              </a:rPr>
              <a:t>1/</a:t>
            </a:r>
            <a:r>
              <a:rPr lang="en-US" b="1" i="1" dirty="0" smtClean="0">
                <a:solidFill>
                  <a:srgbClr val="800000"/>
                </a:solidFill>
                <a:latin typeface="Arial"/>
                <a:cs typeface="Arial"/>
              </a:rPr>
              <a:t>r</a:t>
            </a:r>
            <a:endParaRPr lang="en-US" b="1" dirty="0">
              <a:solidFill>
                <a:srgbClr val="800000"/>
              </a:solidFill>
              <a:latin typeface="Arial"/>
              <a:cs typeface="Arial"/>
            </a:endParaRPr>
          </a:p>
        </p:txBody>
      </p:sp>
      <p:sp>
        <p:nvSpPr>
          <p:cNvPr id="12" name="Oval 11"/>
          <p:cNvSpPr/>
          <p:nvPr/>
        </p:nvSpPr>
        <p:spPr>
          <a:xfrm>
            <a:off x="5154878" y="3011488"/>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703422" y="2617082"/>
            <a:ext cx="1513930" cy="369332"/>
          </a:xfrm>
          <a:prstGeom prst="rect">
            <a:avLst/>
          </a:prstGeom>
          <a:noFill/>
        </p:spPr>
        <p:txBody>
          <a:bodyPr wrap="square" rtlCol="0">
            <a:spAutoFit/>
          </a:bodyPr>
          <a:lstStyle/>
          <a:p>
            <a:pPr algn="ctr"/>
            <a:r>
              <a:rPr lang="en-US" b="1" dirty="0" smtClean="0">
                <a:solidFill>
                  <a:srgbClr val="008000"/>
                </a:solidFill>
                <a:latin typeface="Arial"/>
                <a:cs typeface="Arial"/>
              </a:rPr>
              <a:t>1/</a:t>
            </a:r>
            <a:r>
              <a:rPr lang="en-US" b="1" i="1" dirty="0" smtClean="0">
                <a:solidFill>
                  <a:srgbClr val="008000"/>
                </a:solidFill>
                <a:latin typeface="Arial"/>
                <a:cs typeface="Arial"/>
              </a:rPr>
              <a:t>r</a:t>
            </a:r>
            <a:r>
              <a:rPr lang="en-US" b="1" baseline="30000" dirty="0" smtClean="0">
                <a:solidFill>
                  <a:srgbClr val="008000"/>
                </a:solidFill>
                <a:latin typeface="Arial"/>
                <a:cs typeface="Arial"/>
              </a:rPr>
              <a:t>2</a:t>
            </a:r>
            <a:endParaRPr lang="en-US" b="1" dirty="0">
              <a:solidFill>
                <a:srgbClr val="008000"/>
              </a:solidFill>
              <a:latin typeface="Arial"/>
              <a:cs typeface="Arial"/>
            </a:endParaRPr>
          </a:p>
        </p:txBody>
      </p:sp>
    </p:spTree>
    <p:extLst>
      <p:ext uri="{BB962C8B-B14F-4D97-AF65-F5344CB8AC3E}">
        <p14:creationId xmlns:p14="http://schemas.microsoft.com/office/powerpoint/2010/main" val="39451870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 energy</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19</a:t>
            </a:fld>
            <a:endParaRPr lang="en-US"/>
          </a:p>
        </p:txBody>
      </p:sp>
      <p:graphicFrame>
        <p:nvGraphicFramePr>
          <p:cNvPr id="14" name="Content Placeholder 6"/>
          <p:cNvGraphicFramePr>
            <a:graphicFrameLocks noChangeAspect="1"/>
          </p:cNvGraphicFramePr>
          <p:nvPr>
            <p:extLst>
              <p:ext uri="{D42A27DB-BD31-4B8C-83A1-F6EECF244321}">
                <p14:modId xmlns:p14="http://schemas.microsoft.com/office/powerpoint/2010/main" val="3118718972"/>
              </p:ext>
            </p:extLst>
          </p:nvPr>
        </p:nvGraphicFramePr>
        <p:xfrm>
          <a:off x="1383453" y="2090080"/>
          <a:ext cx="5168900" cy="539750"/>
        </p:xfrm>
        <a:graphic>
          <a:graphicData uri="http://schemas.openxmlformats.org/presentationml/2006/ole">
            <mc:AlternateContent xmlns:mc="http://schemas.openxmlformats.org/markup-compatibility/2006">
              <mc:Choice xmlns:v="urn:schemas-microsoft-com:vml" Requires="v">
                <p:oleObj spid="_x0000_s216151" name="Equation" r:id="rId4" imgW="5168900" imgH="508000" progId="Equation.3">
                  <p:embed/>
                </p:oleObj>
              </mc:Choice>
              <mc:Fallback>
                <p:oleObj name="Equation" r:id="rId4" imgW="5168900" imgH="508000" progId="Equation.3">
                  <p:embed/>
                  <p:pic>
                    <p:nvPicPr>
                      <p:cNvPr id="0" name=""/>
                      <p:cNvPicPr/>
                      <p:nvPr/>
                    </p:nvPicPr>
                    <p:blipFill>
                      <a:blip r:embed="rId5"/>
                      <a:stretch>
                        <a:fillRect/>
                      </a:stretch>
                    </p:blipFill>
                    <p:spPr>
                      <a:xfrm>
                        <a:off x="1383453" y="2090080"/>
                        <a:ext cx="5168900" cy="539750"/>
                      </a:xfrm>
                      <a:prstGeom prst="rect">
                        <a:avLst/>
                      </a:prstGeom>
                    </p:spPr>
                  </p:pic>
                </p:oleObj>
              </mc:Fallback>
            </mc:AlternateContent>
          </a:graphicData>
        </a:graphic>
      </p:graphicFrame>
      <p:graphicFrame>
        <p:nvGraphicFramePr>
          <p:cNvPr id="22" name="Content Placeholder 6"/>
          <p:cNvGraphicFramePr>
            <a:graphicFrameLocks noChangeAspect="1"/>
          </p:cNvGraphicFramePr>
          <p:nvPr>
            <p:extLst>
              <p:ext uri="{D42A27DB-BD31-4B8C-83A1-F6EECF244321}">
                <p14:modId xmlns:p14="http://schemas.microsoft.com/office/powerpoint/2010/main" val="2267266665"/>
              </p:ext>
            </p:extLst>
          </p:nvPr>
        </p:nvGraphicFramePr>
        <p:xfrm>
          <a:off x="1994640" y="3428588"/>
          <a:ext cx="3949700" cy="620713"/>
        </p:xfrm>
        <a:graphic>
          <a:graphicData uri="http://schemas.openxmlformats.org/presentationml/2006/ole">
            <mc:AlternateContent xmlns:mc="http://schemas.openxmlformats.org/markup-compatibility/2006">
              <mc:Choice xmlns:v="urn:schemas-microsoft-com:vml" Requires="v">
                <p:oleObj spid="_x0000_s216152" name="Equation" r:id="rId6" imgW="3949700" imgH="584200" progId="Equation.3">
                  <p:embed/>
                </p:oleObj>
              </mc:Choice>
              <mc:Fallback>
                <p:oleObj name="Equation" r:id="rId6" imgW="3949700" imgH="584200" progId="Equation.3">
                  <p:embed/>
                  <p:pic>
                    <p:nvPicPr>
                      <p:cNvPr id="0" name=""/>
                      <p:cNvPicPr/>
                      <p:nvPr/>
                    </p:nvPicPr>
                    <p:blipFill>
                      <a:blip r:embed="rId7"/>
                      <a:stretch>
                        <a:fillRect/>
                      </a:stretch>
                    </p:blipFill>
                    <p:spPr>
                      <a:xfrm>
                        <a:off x="1994640" y="3428588"/>
                        <a:ext cx="3949700" cy="620713"/>
                      </a:xfrm>
                      <a:prstGeom prst="rect">
                        <a:avLst/>
                      </a:prstGeom>
                    </p:spPr>
                  </p:pic>
                </p:oleObj>
              </mc:Fallback>
            </mc:AlternateContent>
          </a:graphicData>
        </a:graphic>
      </p:graphicFrame>
      <p:graphicFrame>
        <p:nvGraphicFramePr>
          <p:cNvPr id="23" name="Content Placeholder 6"/>
          <p:cNvGraphicFramePr>
            <a:graphicFrameLocks noChangeAspect="1"/>
          </p:cNvGraphicFramePr>
          <p:nvPr>
            <p:extLst>
              <p:ext uri="{D42A27DB-BD31-4B8C-83A1-F6EECF244321}">
                <p14:modId xmlns:p14="http://schemas.microsoft.com/office/powerpoint/2010/main" val="2296978735"/>
              </p:ext>
            </p:extLst>
          </p:nvPr>
        </p:nvGraphicFramePr>
        <p:xfrm>
          <a:off x="1035790" y="4884080"/>
          <a:ext cx="5867400" cy="606425"/>
        </p:xfrm>
        <a:graphic>
          <a:graphicData uri="http://schemas.openxmlformats.org/presentationml/2006/ole">
            <mc:AlternateContent xmlns:mc="http://schemas.openxmlformats.org/markup-compatibility/2006">
              <mc:Choice xmlns:v="urn:schemas-microsoft-com:vml" Requires="v">
                <p:oleObj spid="_x0000_s216153" name="Equation" r:id="rId8" imgW="5867400" imgH="571500" progId="Equation.3">
                  <p:embed/>
                </p:oleObj>
              </mc:Choice>
              <mc:Fallback>
                <p:oleObj name="Equation" r:id="rId8" imgW="5867400" imgH="571500" progId="Equation.3">
                  <p:embed/>
                  <p:pic>
                    <p:nvPicPr>
                      <p:cNvPr id="0" name=""/>
                      <p:cNvPicPr/>
                      <p:nvPr/>
                    </p:nvPicPr>
                    <p:blipFill>
                      <a:blip r:embed="rId9"/>
                      <a:stretch>
                        <a:fillRect/>
                      </a:stretch>
                    </p:blipFill>
                    <p:spPr>
                      <a:xfrm>
                        <a:off x="1035790" y="4884080"/>
                        <a:ext cx="5867400" cy="606425"/>
                      </a:xfrm>
                      <a:prstGeom prst="rect">
                        <a:avLst/>
                      </a:prstGeom>
                    </p:spPr>
                  </p:pic>
                </p:oleObj>
              </mc:Fallback>
            </mc:AlternateContent>
          </a:graphicData>
        </a:graphic>
      </p:graphicFrame>
      <p:sp>
        <p:nvSpPr>
          <p:cNvPr id="29" name="Oval 28"/>
          <p:cNvSpPr/>
          <p:nvPr/>
        </p:nvSpPr>
        <p:spPr>
          <a:xfrm>
            <a:off x="5410940" y="3402943"/>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032468" y="2010335"/>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343232" y="4871010"/>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475971" y="1692605"/>
            <a:ext cx="2126188" cy="369332"/>
          </a:xfrm>
          <a:prstGeom prst="rect">
            <a:avLst/>
          </a:prstGeom>
          <a:noFill/>
        </p:spPr>
        <p:txBody>
          <a:bodyPr wrap="square" rtlCol="0">
            <a:spAutoFit/>
          </a:bodyPr>
          <a:lstStyle/>
          <a:p>
            <a:pPr algn="ctr"/>
            <a:r>
              <a:rPr lang="en-US" dirty="0" smtClean="0">
                <a:solidFill>
                  <a:schemeClr val="bg1">
                    <a:lumMod val="50000"/>
                  </a:schemeClr>
                </a:solidFill>
                <a:latin typeface="Arial"/>
                <a:cs typeface="Arial"/>
              </a:rPr>
              <a:t>Energy</a:t>
            </a:r>
            <a:endParaRPr lang="en-US" baseline="-25000" dirty="0" smtClean="0">
              <a:solidFill>
                <a:schemeClr val="bg1">
                  <a:lumMod val="50000"/>
                </a:schemeClr>
              </a:solidFill>
              <a:latin typeface="Arial"/>
              <a:cs typeface="Arial"/>
            </a:endParaRPr>
          </a:p>
        </p:txBody>
      </p:sp>
      <p:sp>
        <p:nvSpPr>
          <p:cNvPr id="35" name="TextBox 34"/>
          <p:cNvSpPr txBox="1"/>
          <p:nvPr/>
        </p:nvSpPr>
        <p:spPr>
          <a:xfrm>
            <a:off x="3475971" y="2958523"/>
            <a:ext cx="2126188" cy="369332"/>
          </a:xfrm>
          <a:prstGeom prst="rect">
            <a:avLst/>
          </a:prstGeom>
          <a:noFill/>
        </p:spPr>
        <p:txBody>
          <a:bodyPr wrap="square" rtlCol="0">
            <a:spAutoFit/>
          </a:bodyPr>
          <a:lstStyle/>
          <a:p>
            <a:pPr algn="ctr"/>
            <a:r>
              <a:rPr lang="en-US" dirty="0" err="1" smtClean="0">
                <a:solidFill>
                  <a:srgbClr val="7F7F7F"/>
                </a:solidFill>
                <a:latin typeface="Arial"/>
                <a:cs typeface="Arial"/>
              </a:rPr>
              <a:t>Fock</a:t>
            </a:r>
            <a:r>
              <a:rPr lang="en-US" dirty="0" smtClean="0">
                <a:solidFill>
                  <a:srgbClr val="7F7F7F"/>
                </a:solidFill>
                <a:latin typeface="Arial"/>
                <a:cs typeface="Arial"/>
              </a:rPr>
              <a:t> integral</a:t>
            </a:r>
            <a:endParaRPr lang="en-US" baseline="-25000" dirty="0" smtClean="0">
              <a:solidFill>
                <a:srgbClr val="7F7F7F"/>
              </a:solidFill>
              <a:latin typeface="Arial"/>
              <a:cs typeface="Arial"/>
            </a:endParaRPr>
          </a:p>
        </p:txBody>
      </p:sp>
      <p:sp>
        <p:nvSpPr>
          <p:cNvPr id="36" name="TextBox 35"/>
          <p:cNvSpPr txBox="1"/>
          <p:nvPr/>
        </p:nvSpPr>
        <p:spPr>
          <a:xfrm>
            <a:off x="3220958" y="4491882"/>
            <a:ext cx="2694907" cy="369332"/>
          </a:xfrm>
          <a:prstGeom prst="rect">
            <a:avLst/>
          </a:prstGeom>
          <a:noFill/>
        </p:spPr>
        <p:txBody>
          <a:bodyPr wrap="square" rtlCol="0">
            <a:spAutoFit/>
          </a:bodyPr>
          <a:lstStyle/>
          <a:p>
            <a:pPr algn="ctr"/>
            <a:r>
              <a:rPr lang="en-US" dirty="0" smtClean="0">
                <a:solidFill>
                  <a:srgbClr val="7F7F7F"/>
                </a:solidFill>
                <a:latin typeface="Arial"/>
                <a:cs typeface="Arial"/>
              </a:rPr>
              <a:t>Two-electron integral</a:t>
            </a:r>
            <a:endParaRPr lang="en-US" baseline="-25000" dirty="0" smtClean="0">
              <a:solidFill>
                <a:srgbClr val="7F7F7F"/>
              </a:solidFill>
              <a:latin typeface="Arial"/>
              <a:cs typeface="Arial"/>
            </a:endParaRPr>
          </a:p>
        </p:txBody>
      </p:sp>
      <p:sp>
        <p:nvSpPr>
          <p:cNvPr id="37" name="TextBox 36"/>
          <p:cNvSpPr txBox="1"/>
          <p:nvPr/>
        </p:nvSpPr>
        <p:spPr>
          <a:xfrm>
            <a:off x="6552353" y="2151818"/>
            <a:ext cx="1525587" cy="369332"/>
          </a:xfrm>
          <a:prstGeom prst="rect">
            <a:avLst/>
          </a:prstGeom>
          <a:noFill/>
        </p:spPr>
        <p:txBody>
          <a:bodyPr wrap="square" rtlCol="0">
            <a:spAutoFit/>
          </a:bodyPr>
          <a:lstStyle/>
          <a:p>
            <a:pPr algn="ctr"/>
            <a:r>
              <a:rPr lang="en-US" b="1" dirty="0" smtClean="0">
                <a:solidFill>
                  <a:srgbClr val="3366FF"/>
                </a:solidFill>
                <a:latin typeface="Arial"/>
                <a:cs typeface="Arial"/>
              </a:rPr>
              <a:t>Extensive</a:t>
            </a:r>
            <a:endParaRPr lang="en-US" b="1" dirty="0">
              <a:solidFill>
                <a:srgbClr val="3366FF"/>
              </a:solidFill>
              <a:latin typeface="Arial"/>
              <a:cs typeface="Arial"/>
            </a:endParaRPr>
          </a:p>
        </p:txBody>
      </p:sp>
      <p:sp>
        <p:nvSpPr>
          <p:cNvPr id="38" name="TextBox 37"/>
          <p:cNvSpPr txBox="1"/>
          <p:nvPr/>
        </p:nvSpPr>
        <p:spPr>
          <a:xfrm>
            <a:off x="5915865" y="3522065"/>
            <a:ext cx="1525587" cy="369332"/>
          </a:xfrm>
          <a:prstGeom prst="rect">
            <a:avLst/>
          </a:prstGeom>
          <a:noFill/>
        </p:spPr>
        <p:txBody>
          <a:bodyPr wrap="square" rtlCol="0">
            <a:spAutoFit/>
          </a:bodyPr>
          <a:lstStyle/>
          <a:p>
            <a:pPr algn="ctr"/>
            <a:r>
              <a:rPr lang="en-US" b="1" dirty="0" smtClean="0">
                <a:solidFill>
                  <a:srgbClr val="008000"/>
                </a:solidFill>
                <a:latin typeface="Arial"/>
                <a:cs typeface="Arial"/>
              </a:rPr>
              <a:t>Intensive</a:t>
            </a:r>
            <a:endParaRPr lang="en-US" b="1" dirty="0">
              <a:solidFill>
                <a:srgbClr val="008000"/>
              </a:solidFill>
              <a:latin typeface="Arial"/>
              <a:cs typeface="Arial"/>
            </a:endParaRPr>
          </a:p>
        </p:txBody>
      </p:sp>
      <p:sp>
        <p:nvSpPr>
          <p:cNvPr id="3" name="Rectangle 2"/>
          <p:cNvSpPr/>
          <p:nvPr/>
        </p:nvSpPr>
        <p:spPr>
          <a:xfrm>
            <a:off x="6964760" y="4861214"/>
            <a:ext cx="1236937" cy="646331"/>
          </a:xfrm>
          <a:prstGeom prst="rect">
            <a:avLst/>
          </a:prstGeom>
        </p:spPr>
        <p:txBody>
          <a:bodyPr wrap="none">
            <a:spAutoFit/>
          </a:bodyPr>
          <a:lstStyle/>
          <a:p>
            <a:pPr algn="ctr"/>
            <a:r>
              <a:rPr lang="en-US" b="1" dirty="0" smtClean="0">
                <a:solidFill>
                  <a:srgbClr val="800000"/>
                </a:solidFill>
                <a:latin typeface="Arial"/>
                <a:cs typeface="Arial"/>
              </a:rPr>
              <a:t>Inversely</a:t>
            </a:r>
          </a:p>
          <a:p>
            <a:pPr algn="ctr"/>
            <a:r>
              <a:rPr lang="en-US" b="1" dirty="0" smtClean="0">
                <a:solidFill>
                  <a:srgbClr val="800000"/>
                </a:solidFill>
                <a:latin typeface="Arial"/>
                <a:cs typeface="Arial"/>
              </a:rPr>
              <a:t>extensive</a:t>
            </a:r>
            <a:endParaRPr lang="en-US" dirty="0">
              <a:solidFill>
                <a:srgbClr val="800000"/>
              </a:solidFill>
            </a:endParaRPr>
          </a:p>
        </p:txBody>
      </p:sp>
      <p:sp>
        <p:nvSpPr>
          <p:cNvPr id="39" name="Oval 38"/>
          <p:cNvSpPr/>
          <p:nvPr/>
        </p:nvSpPr>
        <p:spPr>
          <a:xfrm>
            <a:off x="2854443" y="3402943"/>
            <a:ext cx="621528" cy="619495"/>
          </a:xfrm>
          <a:prstGeom prst="ellipse">
            <a:avLst/>
          </a:prstGeom>
          <a:solidFill>
            <a:schemeClr val="accent6">
              <a:lumMod val="60000"/>
              <a:lumOff val="40000"/>
              <a:alpha val="2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2128324" y="4861214"/>
            <a:ext cx="621528" cy="619495"/>
          </a:xfrm>
          <a:prstGeom prst="ellipse">
            <a:avLst/>
          </a:prstGeom>
          <a:solidFill>
            <a:schemeClr val="accent6">
              <a:lumMod val="60000"/>
              <a:lumOff val="40000"/>
              <a:alpha val="2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602884" y="4049301"/>
            <a:ext cx="3139072" cy="369332"/>
          </a:xfrm>
          <a:prstGeom prst="rect">
            <a:avLst/>
          </a:prstGeom>
          <a:noFill/>
        </p:spPr>
        <p:txBody>
          <a:bodyPr wrap="square" rtlCol="0">
            <a:spAutoFit/>
          </a:bodyPr>
          <a:lstStyle/>
          <a:p>
            <a:pPr algn="ctr"/>
            <a:r>
              <a:rPr lang="en-US" b="1" dirty="0" smtClean="0">
                <a:solidFill>
                  <a:srgbClr val="FF6600"/>
                </a:solidFill>
                <a:latin typeface="Arial"/>
                <a:cs typeface="Arial"/>
              </a:rPr>
              <a:t>momentum conservation</a:t>
            </a:r>
            <a:endParaRPr lang="en-US" b="1" baseline="-25000" dirty="0" smtClean="0">
              <a:solidFill>
                <a:srgbClr val="FF6600"/>
              </a:solidFill>
              <a:latin typeface="Arial"/>
              <a:cs typeface="Arial"/>
            </a:endParaRPr>
          </a:p>
        </p:txBody>
      </p:sp>
    </p:spTree>
    <p:extLst>
      <p:ext uri="{BB962C8B-B14F-4D97-AF65-F5344CB8AC3E}">
        <p14:creationId xmlns:p14="http://schemas.microsoft.com/office/powerpoint/2010/main" val="39868835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err="1" smtClean="0"/>
              <a:t>Extensivity</a:t>
            </a:r>
            <a:endParaRPr lang="en-US" dirty="0"/>
          </a:p>
        </p:txBody>
      </p:sp>
      <p:sp>
        <p:nvSpPr>
          <p:cNvPr id="7" name="TextBox 6"/>
          <p:cNvSpPr txBox="1"/>
          <p:nvPr/>
        </p:nvSpPr>
        <p:spPr>
          <a:xfrm>
            <a:off x="2007164" y="1233339"/>
            <a:ext cx="5123894" cy="408623"/>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b="1" dirty="0" smtClean="0">
                <a:solidFill>
                  <a:srgbClr val="3366FF"/>
                </a:solidFill>
                <a:latin typeface="Arial"/>
                <a:cs typeface="Arial"/>
              </a:rPr>
              <a:t>Energy</a:t>
            </a:r>
            <a:r>
              <a:rPr lang="en-US" dirty="0" smtClean="0">
                <a:solidFill>
                  <a:srgbClr val="3366FF"/>
                </a:solidFill>
                <a:latin typeface="Arial"/>
                <a:cs typeface="Arial"/>
              </a:rPr>
              <a:t> </a:t>
            </a:r>
            <a:r>
              <a:rPr lang="en-US" dirty="0" smtClean="0">
                <a:solidFill>
                  <a:schemeClr val="bg1">
                    <a:lumMod val="50000"/>
                  </a:schemeClr>
                </a:solidFill>
                <a:latin typeface="Arial"/>
                <a:cs typeface="Arial"/>
              </a:rPr>
              <a:t>is asymptotically proportional to </a:t>
            </a:r>
            <a:r>
              <a:rPr lang="en-US" b="1" dirty="0" smtClean="0">
                <a:solidFill>
                  <a:srgbClr val="3366FF"/>
                </a:solidFill>
                <a:latin typeface="Arial"/>
                <a:cs typeface="Arial"/>
              </a:rPr>
              <a:t>volume</a:t>
            </a:r>
            <a:endParaRPr lang="en-US" b="1" dirty="0">
              <a:solidFill>
                <a:srgbClr val="3366FF"/>
              </a:solidFill>
              <a:latin typeface="Arial"/>
              <a:cs typeface="Arial"/>
            </a:endParaRPr>
          </a:p>
        </p:txBody>
      </p:sp>
      <p:graphicFrame>
        <p:nvGraphicFramePr>
          <p:cNvPr id="8" name="Chart 7"/>
          <p:cNvGraphicFramePr/>
          <p:nvPr>
            <p:extLst>
              <p:ext uri="{D42A27DB-BD31-4B8C-83A1-F6EECF244321}">
                <p14:modId xmlns:p14="http://schemas.microsoft.com/office/powerpoint/2010/main" val="3246166409"/>
              </p:ext>
            </p:extLst>
          </p:nvPr>
        </p:nvGraphicFramePr>
        <p:xfrm>
          <a:off x="2007164" y="1833781"/>
          <a:ext cx="5123894" cy="430235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rot="19433428">
            <a:off x="5955967" y="2872907"/>
            <a:ext cx="826330" cy="369332"/>
          </a:xfrm>
          <a:prstGeom prst="rect">
            <a:avLst/>
          </a:prstGeom>
          <a:noFill/>
        </p:spPr>
        <p:txBody>
          <a:bodyPr wrap="none" rtlCol="0">
            <a:spAutoFit/>
          </a:bodyPr>
          <a:lstStyle/>
          <a:p>
            <a:r>
              <a:rPr lang="en-US" dirty="0" smtClean="0">
                <a:solidFill>
                  <a:srgbClr val="008000"/>
                </a:solidFill>
                <a:latin typeface="Arial"/>
                <a:cs typeface="Arial"/>
              </a:rPr>
              <a:t>Linear</a:t>
            </a:r>
            <a:endParaRPr lang="en-US" dirty="0">
              <a:solidFill>
                <a:srgbClr val="008000"/>
              </a:solidFill>
              <a:latin typeface="Arial"/>
              <a:cs typeface="Arial"/>
            </a:endParaRPr>
          </a:p>
        </p:txBody>
      </p:sp>
      <p:sp>
        <p:nvSpPr>
          <p:cNvPr id="10" name="TextBox 9"/>
          <p:cNvSpPr txBox="1"/>
          <p:nvPr/>
        </p:nvSpPr>
        <p:spPr>
          <a:xfrm rot="19418668">
            <a:off x="4427877" y="2679319"/>
            <a:ext cx="2416572" cy="369332"/>
          </a:xfrm>
          <a:prstGeom prst="rect">
            <a:avLst/>
          </a:prstGeom>
          <a:noFill/>
        </p:spPr>
        <p:txBody>
          <a:bodyPr wrap="none" rtlCol="0">
            <a:spAutoFit/>
          </a:bodyPr>
          <a:lstStyle/>
          <a:p>
            <a:r>
              <a:rPr lang="en-US" dirty="0" smtClean="0">
                <a:solidFill>
                  <a:srgbClr val="3366FF"/>
                </a:solidFill>
                <a:latin typeface="Arial"/>
                <a:cs typeface="Arial"/>
              </a:rPr>
              <a:t>CCD </a:t>
            </a:r>
            <a:r>
              <a:rPr lang="en-US" dirty="0" smtClean="0">
                <a:solidFill>
                  <a:schemeClr val="bg1">
                    <a:lumMod val="50000"/>
                  </a:schemeClr>
                </a:solidFill>
                <a:latin typeface="Arial"/>
                <a:cs typeface="Arial"/>
              </a:rPr>
              <a:t>(size consistent)</a:t>
            </a:r>
            <a:endParaRPr lang="en-US" dirty="0">
              <a:solidFill>
                <a:schemeClr val="bg1">
                  <a:lumMod val="50000"/>
                </a:schemeClr>
              </a:solidFill>
              <a:latin typeface="Arial"/>
              <a:cs typeface="Arial"/>
            </a:endParaRPr>
          </a:p>
        </p:txBody>
      </p:sp>
      <p:sp>
        <p:nvSpPr>
          <p:cNvPr id="11" name="TextBox 10"/>
          <p:cNvSpPr txBox="1"/>
          <p:nvPr/>
        </p:nvSpPr>
        <p:spPr>
          <a:xfrm rot="20817062">
            <a:off x="4623597" y="3873031"/>
            <a:ext cx="2699026" cy="369332"/>
          </a:xfrm>
          <a:prstGeom prst="rect">
            <a:avLst/>
          </a:prstGeom>
          <a:noFill/>
        </p:spPr>
        <p:txBody>
          <a:bodyPr wrap="none" rtlCol="0">
            <a:spAutoFit/>
          </a:bodyPr>
          <a:lstStyle/>
          <a:p>
            <a:r>
              <a:rPr lang="en-US" dirty="0" smtClean="0">
                <a:solidFill>
                  <a:schemeClr val="accent2">
                    <a:lumMod val="75000"/>
                  </a:schemeClr>
                </a:solidFill>
                <a:latin typeface="Arial"/>
                <a:cs typeface="Arial"/>
              </a:rPr>
              <a:t>CID </a:t>
            </a:r>
            <a:r>
              <a:rPr lang="en-US" dirty="0" smtClean="0">
                <a:solidFill>
                  <a:schemeClr val="bg1">
                    <a:lumMod val="50000"/>
                  </a:schemeClr>
                </a:solidFill>
                <a:latin typeface="Arial"/>
                <a:cs typeface="Arial"/>
              </a:rPr>
              <a:t>(not size consistent)</a:t>
            </a:r>
            <a:endParaRPr lang="en-US" dirty="0">
              <a:solidFill>
                <a:schemeClr val="bg1">
                  <a:lumMod val="50000"/>
                </a:schemeClr>
              </a:solidFill>
              <a:latin typeface="Arial"/>
              <a:cs typeface="Arial"/>
            </a:endParaRPr>
          </a:p>
        </p:txBody>
      </p:sp>
      <p:sp>
        <p:nvSpPr>
          <p:cNvPr id="3" name="Rectangle 2"/>
          <p:cNvSpPr/>
          <p:nvPr/>
        </p:nvSpPr>
        <p:spPr>
          <a:xfrm>
            <a:off x="6019800" y="5588307"/>
            <a:ext cx="1882558" cy="646331"/>
          </a:xfrm>
          <a:prstGeom prst="rect">
            <a:avLst/>
          </a:prstGeom>
        </p:spPr>
        <p:txBody>
          <a:bodyPr wrap="square">
            <a:spAutoFit/>
          </a:bodyPr>
          <a:lstStyle/>
          <a:p>
            <a:pPr algn="ctr"/>
            <a:r>
              <a:rPr lang="en-US" b="1" dirty="0">
                <a:solidFill>
                  <a:srgbClr val="3366FF"/>
                </a:solidFill>
                <a:latin typeface="Arial"/>
                <a:cs typeface="Arial"/>
              </a:rPr>
              <a:t>thermodynamic limit</a:t>
            </a:r>
          </a:p>
        </p:txBody>
      </p:sp>
      <p:graphicFrame>
        <p:nvGraphicFramePr>
          <p:cNvPr id="12" name="Content Placeholder 6"/>
          <p:cNvGraphicFramePr>
            <a:graphicFrameLocks noChangeAspect="1"/>
          </p:cNvGraphicFramePr>
          <p:nvPr>
            <p:extLst>
              <p:ext uri="{D42A27DB-BD31-4B8C-83A1-F6EECF244321}">
                <p14:modId xmlns:p14="http://schemas.microsoft.com/office/powerpoint/2010/main" val="2356701832"/>
              </p:ext>
            </p:extLst>
          </p:nvPr>
        </p:nvGraphicFramePr>
        <p:xfrm>
          <a:off x="4287838" y="4564063"/>
          <a:ext cx="4616450" cy="733425"/>
        </p:xfrm>
        <a:graphic>
          <a:graphicData uri="http://schemas.openxmlformats.org/presentationml/2006/ole">
            <mc:AlternateContent xmlns:mc="http://schemas.openxmlformats.org/markup-compatibility/2006">
              <mc:Choice xmlns:v="urn:schemas-microsoft-com:vml" Requires="v">
                <p:oleObj spid="_x0000_s231426" name="Equation" r:id="rId5" imgW="2628900" imgH="393700" progId="Equation.DSMT4">
                  <p:embed/>
                </p:oleObj>
              </mc:Choice>
              <mc:Fallback>
                <p:oleObj name="Equation" r:id="rId5" imgW="2628900" imgH="393700" progId="Equation.DSMT4">
                  <p:embed/>
                  <p:pic>
                    <p:nvPicPr>
                      <p:cNvPr id="0" name=""/>
                      <p:cNvPicPr/>
                      <p:nvPr/>
                    </p:nvPicPr>
                    <p:blipFill>
                      <a:blip r:embed="rId6"/>
                      <a:stretch>
                        <a:fillRect/>
                      </a:stretch>
                    </p:blipFill>
                    <p:spPr>
                      <a:xfrm>
                        <a:off x="4287838" y="4564063"/>
                        <a:ext cx="4616450" cy="733425"/>
                      </a:xfrm>
                      <a:prstGeom prst="rect">
                        <a:avLst/>
                      </a:prstGeom>
                    </p:spPr>
                  </p:pic>
                </p:oleObj>
              </mc:Fallback>
            </mc:AlternateContent>
          </a:graphicData>
        </a:graphic>
      </p:graphicFrame>
      <p:pic>
        <p:nvPicPr>
          <p:cNvPr id="13" name="Picture 12"/>
          <p:cNvPicPr>
            <a:picLocks noChangeAspect="1"/>
          </p:cNvPicPr>
          <p:nvPr/>
        </p:nvPicPr>
        <p:blipFill>
          <a:blip r:embed="rId7"/>
          <a:stretch>
            <a:fillRect/>
          </a:stretch>
        </p:blipFill>
        <p:spPr>
          <a:xfrm>
            <a:off x="4885272" y="4410119"/>
            <a:ext cx="584199" cy="1005166"/>
          </a:xfrm>
          <a:prstGeom prst="rect">
            <a:avLst/>
          </a:prstGeom>
        </p:spPr>
      </p:pic>
      <p:pic>
        <p:nvPicPr>
          <p:cNvPr id="14" name="Picture 13"/>
          <p:cNvPicPr>
            <a:picLocks noChangeAspect="1"/>
          </p:cNvPicPr>
          <p:nvPr/>
        </p:nvPicPr>
        <p:blipFill>
          <a:blip r:embed="rId7"/>
          <a:stretch>
            <a:fillRect/>
          </a:stretch>
        </p:blipFill>
        <p:spPr>
          <a:xfrm>
            <a:off x="5473705" y="4410119"/>
            <a:ext cx="584199" cy="1005166"/>
          </a:xfrm>
          <a:prstGeom prst="rect">
            <a:avLst/>
          </a:prstGeom>
        </p:spPr>
      </p:pic>
      <p:pic>
        <p:nvPicPr>
          <p:cNvPr id="15" name="Picture 14"/>
          <p:cNvPicPr>
            <a:picLocks noChangeAspect="1"/>
          </p:cNvPicPr>
          <p:nvPr/>
        </p:nvPicPr>
        <p:blipFill>
          <a:blip r:embed="rId7"/>
          <a:stretch>
            <a:fillRect/>
          </a:stretch>
        </p:blipFill>
        <p:spPr>
          <a:xfrm>
            <a:off x="8088621" y="4410119"/>
            <a:ext cx="584199" cy="1005166"/>
          </a:xfrm>
          <a:prstGeom prst="rect">
            <a:avLst/>
          </a:prstGeom>
        </p:spPr>
      </p:pic>
      <p:sp>
        <p:nvSpPr>
          <p:cNvPr id="16" name="Slide Number Placeholder 5"/>
          <p:cNvSpPr>
            <a:spLocks noGrp="1"/>
          </p:cNvSpPr>
          <p:nvPr>
            <p:ph type="sldNum" sz="quarter" idx="12"/>
          </p:nvPr>
        </p:nvSpPr>
        <p:spPr>
          <a:xfrm>
            <a:off x="6553200" y="6356350"/>
            <a:ext cx="2133600" cy="365125"/>
          </a:xfrm>
        </p:spPr>
        <p:txBody>
          <a:bodyPr/>
          <a:lstStyle/>
          <a:p>
            <a:fld id="{DCBB5AB0-7DB0-494A-BF7C-E5E609CE9578}" type="slidenum">
              <a:rPr lang="en-US" smtClean="0"/>
              <a:t>2</a:t>
            </a:fld>
            <a:endParaRPr lang="en-US" dirty="0"/>
          </a:p>
        </p:txBody>
      </p:sp>
    </p:spTree>
    <p:extLst>
      <p:ext uri="{BB962C8B-B14F-4D97-AF65-F5344CB8AC3E}">
        <p14:creationId xmlns:p14="http://schemas.microsoft.com/office/powerpoint/2010/main" val="20167684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Inverse </a:t>
            </a:r>
            <a:r>
              <a:rPr lang="en-US" dirty="0" err="1" smtClean="0"/>
              <a:t>extensivity</a:t>
            </a:r>
            <a:r>
              <a:rPr lang="en-US" dirty="0" smtClean="0"/>
              <a:t> of 2e integrals</a:t>
            </a:r>
            <a:endParaRPr lang="en-US" sz="1800" dirty="0"/>
          </a:p>
        </p:txBody>
      </p:sp>
      <p:graphicFrame>
        <p:nvGraphicFramePr>
          <p:cNvPr id="17" name="Object 16"/>
          <p:cNvGraphicFramePr>
            <a:graphicFrameLocks noChangeAspect="1"/>
          </p:cNvGraphicFramePr>
          <p:nvPr>
            <p:extLst>
              <p:ext uri="{D42A27DB-BD31-4B8C-83A1-F6EECF244321}">
                <p14:modId xmlns:p14="http://schemas.microsoft.com/office/powerpoint/2010/main" val="1001852911"/>
              </p:ext>
            </p:extLst>
          </p:nvPr>
        </p:nvGraphicFramePr>
        <p:xfrm>
          <a:off x="1250950" y="1550988"/>
          <a:ext cx="6642100" cy="2654300"/>
        </p:xfrm>
        <a:graphic>
          <a:graphicData uri="http://schemas.openxmlformats.org/presentationml/2006/ole">
            <mc:AlternateContent xmlns:mc="http://schemas.openxmlformats.org/markup-compatibility/2006">
              <mc:Choice xmlns:v="urn:schemas-microsoft-com:vml" Requires="v">
                <p:oleObj spid="_x0000_s230441" name="Equation" r:id="rId3" imgW="6642100" imgH="2654300" progId="Equation.DSMT4">
                  <p:embed/>
                </p:oleObj>
              </mc:Choice>
              <mc:Fallback>
                <p:oleObj name="Equation" r:id="rId3" imgW="6642100" imgH="2654300" progId="Equation.DSMT4">
                  <p:embed/>
                  <p:pic>
                    <p:nvPicPr>
                      <p:cNvPr id="0" name=""/>
                      <p:cNvPicPr/>
                      <p:nvPr/>
                    </p:nvPicPr>
                    <p:blipFill>
                      <a:blip r:embed="rId4"/>
                      <a:stretch>
                        <a:fillRect/>
                      </a:stretch>
                    </p:blipFill>
                    <p:spPr>
                      <a:xfrm>
                        <a:off x="1250950" y="1550988"/>
                        <a:ext cx="6642100" cy="2654300"/>
                      </a:xfrm>
                      <a:prstGeom prst="rect">
                        <a:avLst/>
                      </a:prstGeom>
                    </p:spPr>
                  </p:pic>
                </p:oleObj>
              </mc:Fallback>
            </mc:AlternateContent>
          </a:graphicData>
        </a:graphic>
      </p:graphicFrame>
      <p:grpSp>
        <p:nvGrpSpPr>
          <p:cNvPr id="9" name="Group 8"/>
          <p:cNvGrpSpPr/>
          <p:nvPr/>
        </p:nvGrpSpPr>
        <p:grpSpPr>
          <a:xfrm>
            <a:off x="2540000" y="4193706"/>
            <a:ext cx="4539059" cy="2664294"/>
            <a:chOff x="0" y="4193706"/>
            <a:chExt cx="4539059" cy="2664294"/>
          </a:xfrm>
        </p:grpSpPr>
        <p:grpSp>
          <p:nvGrpSpPr>
            <p:cNvPr id="8" name="Group 7"/>
            <p:cNvGrpSpPr/>
            <p:nvPr/>
          </p:nvGrpSpPr>
          <p:grpSpPr>
            <a:xfrm>
              <a:off x="0" y="4247604"/>
              <a:ext cx="4539059" cy="2610396"/>
              <a:chOff x="0" y="3745954"/>
              <a:chExt cx="4539059" cy="2610396"/>
            </a:xfrm>
          </p:grpSpPr>
          <p:pic>
            <p:nvPicPr>
              <p:cNvPr id="5" name="Picture 4"/>
              <p:cNvPicPr>
                <a:picLocks noChangeAspect="1"/>
              </p:cNvPicPr>
              <p:nvPr/>
            </p:nvPicPr>
            <p:blipFill>
              <a:blip r:embed="rId5"/>
              <a:stretch>
                <a:fillRect/>
              </a:stretch>
            </p:blipFill>
            <p:spPr>
              <a:xfrm>
                <a:off x="0" y="3745954"/>
                <a:ext cx="4539059" cy="261039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438874994"/>
                  </p:ext>
                </p:extLst>
              </p:nvPr>
            </p:nvGraphicFramePr>
            <p:xfrm>
              <a:off x="190502" y="4497388"/>
              <a:ext cx="850900" cy="266700"/>
            </p:xfrm>
            <a:graphic>
              <a:graphicData uri="http://schemas.openxmlformats.org/presentationml/2006/ole">
                <mc:AlternateContent xmlns:mc="http://schemas.openxmlformats.org/markup-compatibility/2006">
                  <mc:Choice xmlns:v="urn:schemas-microsoft-com:vml" Requires="v">
                    <p:oleObj spid="_x0000_s230442" name="Equation" r:id="rId6" imgW="850900" imgH="266700" progId="Equation.DSMT4">
                      <p:embed/>
                    </p:oleObj>
                  </mc:Choice>
                  <mc:Fallback>
                    <p:oleObj name="Equation" r:id="rId6" imgW="850900" imgH="266700" progId="Equation.DSMT4">
                      <p:embed/>
                      <p:pic>
                        <p:nvPicPr>
                          <p:cNvPr id="0" name=""/>
                          <p:cNvPicPr/>
                          <p:nvPr/>
                        </p:nvPicPr>
                        <p:blipFill>
                          <a:blip r:embed="rId7"/>
                          <a:stretch>
                            <a:fillRect/>
                          </a:stretch>
                        </p:blipFill>
                        <p:spPr>
                          <a:xfrm>
                            <a:off x="190502" y="4497388"/>
                            <a:ext cx="850900" cy="2667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92173735"/>
                  </p:ext>
                </p:extLst>
              </p:nvPr>
            </p:nvGraphicFramePr>
            <p:xfrm>
              <a:off x="3243098" y="4497388"/>
              <a:ext cx="1117600" cy="279400"/>
            </p:xfrm>
            <a:graphic>
              <a:graphicData uri="http://schemas.openxmlformats.org/presentationml/2006/ole">
                <mc:AlternateContent xmlns:mc="http://schemas.openxmlformats.org/markup-compatibility/2006">
                  <mc:Choice xmlns:v="urn:schemas-microsoft-com:vml" Requires="v">
                    <p:oleObj spid="_x0000_s230443" name="Equation" r:id="rId8" imgW="1117600" imgH="279400" progId="Equation.DSMT4">
                      <p:embed/>
                    </p:oleObj>
                  </mc:Choice>
                  <mc:Fallback>
                    <p:oleObj name="Equation" r:id="rId8" imgW="1117600" imgH="279400" progId="Equation.DSMT4">
                      <p:embed/>
                      <p:pic>
                        <p:nvPicPr>
                          <p:cNvPr id="0" name=""/>
                          <p:cNvPicPr/>
                          <p:nvPr/>
                        </p:nvPicPr>
                        <p:blipFill>
                          <a:blip r:embed="rId9"/>
                          <a:stretch>
                            <a:fillRect/>
                          </a:stretch>
                        </p:blipFill>
                        <p:spPr>
                          <a:xfrm>
                            <a:off x="3243098" y="4497388"/>
                            <a:ext cx="1117600" cy="2794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518427112"/>
                  </p:ext>
                </p:extLst>
              </p:nvPr>
            </p:nvGraphicFramePr>
            <p:xfrm>
              <a:off x="825502" y="5324152"/>
              <a:ext cx="215900" cy="254000"/>
            </p:xfrm>
            <a:graphic>
              <a:graphicData uri="http://schemas.openxmlformats.org/presentationml/2006/ole">
                <mc:AlternateContent xmlns:mc="http://schemas.openxmlformats.org/markup-compatibility/2006">
                  <mc:Choice xmlns:v="urn:schemas-microsoft-com:vml" Requires="v">
                    <p:oleObj spid="_x0000_s230444" name="Equation" r:id="rId10" imgW="215900" imgH="254000" progId="Equation.DSMT4">
                      <p:embed/>
                    </p:oleObj>
                  </mc:Choice>
                  <mc:Fallback>
                    <p:oleObj name="Equation" r:id="rId10" imgW="215900" imgH="254000" progId="Equation.DSMT4">
                      <p:embed/>
                      <p:pic>
                        <p:nvPicPr>
                          <p:cNvPr id="0" name=""/>
                          <p:cNvPicPr/>
                          <p:nvPr/>
                        </p:nvPicPr>
                        <p:blipFill>
                          <a:blip r:embed="rId11"/>
                          <a:stretch>
                            <a:fillRect/>
                          </a:stretch>
                        </p:blipFill>
                        <p:spPr>
                          <a:xfrm>
                            <a:off x="825502" y="5324152"/>
                            <a:ext cx="215900" cy="2540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2007483"/>
                  </p:ext>
                </p:extLst>
              </p:nvPr>
            </p:nvGraphicFramePr>
            <p:xfrm>
              <a:off x="3319298" y="5298752"/>
              <a:ext cx="482600" cy="279400"/>
            </p:xfrm>
            <a:graphic>
              <a:graphicData uri="http://schemas.openxmlformats.org/presentationml/2006/ole">
                <mc:AlternateContent xmlns:mc="http://schemas.openxmlformats.org/markup-compatibility/2006">
                  <mc:Choice xmlns:v="urn:schemas-microsoft-com:vml" Requires="v">
                    <p:oleObj spid="_x0000_s230445" name="Equation" r:id="rId12" imgW="482600" imgH="279400" progId="Equation.DSMT4">
                      <p:embed/>
                    </p:oleObj>
                  </mc:Choice>
                  <mc:Fallback>
                    <p:oleObj name="Equation" r:id="rId12" imgW="482600" imgH="279400" progId="Equation.DSMT4">
                      <p:embed/>
                      <p:pic>
                        <p:nvPicPr>
                          <p:cNvPr id="0" name=""/>
                          <p:cNvPicPr/>
                          <p:nvPr/>
                        </p:nvPicPr>
                        <p:blipFill>
                          <a:blip r:embed="rId13"/>
                          <a:stretch>
                            <a:fillRect/>
                          </a:stretch>
                        </p:blipFill>
                        <p:spPr>
                          <a:xfrm>
                            <a:off x="3319298" y="5298752"/>
                            <a:ext cx="482600" cy="279400"/>
                          </a:xfrm>
                          <a:prstGeom prst="rect">
                            <a:avLst/>
                          </a:prstGeom>
                        </p:spPr>
                      </p:pic>
                    </p:oleObj>
                  </mc:Fallback>
                </mc:AlternateContent>
              </a:graphicData>
            </a:graphic>
          </p:graphicFrame>
        </p:grpSp>
        <p:sp>
          <p:nvSpPr>
            <p:cNvPr id="23" name="TextBox 22"/>
            <p:cNvSpPr txBox="1"/>
            <p:nvPr/>
          </p:nvSpPr>
          <p:spPr>
            <a:xfrm>
              <a:off x="554391" y="6118093"/>
              <a:ext cx="466285" cy="646331"/>
            </a:xfrm>
            <a:prstGeom prst="rect">
              <a:avLst/>
            </a:prstGeom>
            <a:noFill/>
          </p:spPr>
          <p:txBody>
            <a:bodyPr wrap="none" rtlCol="0">
              <a:spAutoFit/>
            </a:bodyPr>
            <a:lstStyle/>
            <a:p>
              <a:r>
                <a:rPr lang="en-US" sz="3600" i="1" dirty="0" err="1" smtClean="0">
                  <a:latin typeface="Times New Roman"/>
                  <a:cs typeface="Times New Roman"/>
                </a:rPr>
                <a:t>i</a:t>
              </a:r>
              <a:endParaRPr lang="en-US" sz="3600" i="1" dirty="0">
                <a:latin typeface="Times New Roman"/>
                <a:cs typeface="Times New Roman"/>
              </a:endParaRPr>
            </a:p>
          </p:txBody>
        </p:sp>
        <p:sp>
          <p:nvSpPr>
            <p:cNvPr id="24" name="TextBox 23"/>
            <p:cNvSpPr txBox="1"/>
            <p:nvPr/>
          </p:nvSpPr>
          <p:spPr>
            <a:xfrm>
              <a:off x="3507645" y="6084444"/>
              <a:ext cx="522391" cy="646331"/>
            </a:xfrm>
            <a:prstGeom prst="rect">
              <a:avLst/>
            </a:prstGeom>
            <a:noFill/>
          </p:spPr>
          <p:txBody>
            <a:bodyPr wrap="none" rtlCol="0">
              <a:spAutoFit/>
            </a:bodyPr>
            <a:lstStyle/>
            <a:p>
              <a:r>
                <a:rPr lang="en-US" sz="3600" i="1" dirty="0" smtClean="0">
                  <a:latin typeface="Times New Roman"/>
                  <a:cs typeface="Times New Roman"/>
                </a:rPr>
                <a:t>j</a:t>
              </a:r>
              <a:endParaRPr lang="en-US" sz="3600" i="1" dirty="0">
                <a:latin typeface="Times New Roman"/>
                <a:cs typeface="Times New Roman"/>
              </a:endParaRPr>
            </a:p>
          </p:txBody>
        </p:sp>
        <p:sp>
          <p:nvSpPr>
            <p:cNvPr id="25" name="TextBox 24"/>
            <p:cNvSpPr txBox="1"/>
            <p:nvPr/>
          </p:nvSpPr>
          <p:spPr>
            <a:xfrm>
              <a:off x="589201" y="4193706"/>
              <a:ext cx="568853" cy="646331"/>
            </a:xfrm>
            <a:prstGeom prst="rect">
              <a:avLst/>
            </a:prstGeom>
            <a:noFill/>
          </p:spPr>
          <p:txBody>
            <a:bodyPr wrap="none" rtlCol="0">
              <a:spAutoFit/>
            </a:bodyPr>
            <a:lstStyle/>
            <a:p>
              <a:r>
                <a:rPr lang="en-US" sz="3600" i="1" dirty="0" smtClean="0">
                  <a:latin typeface="Times New Roman"/>
                  <a:cs typeface="Times New Roman"/>
                </a:rPr>
                <a:t>a</a:t>
              </a:r>
              <a:endParaRPr lang="en-US" sz="3600" i="1" dirty="0">
                <a:latin typeface="Times New Roman"/>
                <a:cs typeface="Times New Roman"/>
              </a:endParaRPr>
            </a:p>
          </p:txBody>
        </p:sp>
        <p:sp>
          <p:nvSpPr>
            <p:cNvPr id="26" name="TextBox 25"/>
            <p:cNvSpPr txBox="1"/>
            <p:nvPr/>
          </p:nvSpPr>
          <p:spPr>
            <a:xfrm>
              <a:off x="3380769" y="4234236"/>
              <a:ext cx="568853" cy="646331"/>
            </a:xfrm>
            <a:prstGeom prst="rect">
              <a:avLst/>
            </a:prstGeom>
            <a:noFill/>
          </p:spPr>
          <p:txBody>
            <a:bodyPr wrap="none" rtlCol="0">
              <a:spAutoFit/>
            </a:bodyPr>
            <a:lstStyle/>
            <a:p>
              <a:r>
                <a:rPr lang="en-US" sz="3600" i="1" dirty="0" smtClean="0">
                  <a:latin typeface="Times New Roman"/>
                  <a:cs typeface="Times New Roman"/>
                </a:rPr>
                <a:t>b</a:t>
              </a:r>
              <a:endParaRPr lang="en-US" sz="3600" i="1" dirty="0">
                <a:latin typeface="Times New Roman"/>
                <a:cs typeface="Times New Roman"/>
              </a:endParaRPr>
            </a:p>
          </p:txBody>
        </p:sp>
      </p:grpSp>
      <p:sp>
        <p:nvSpPr>
          <p:cNvPr id="27" name="Oval 26"/>
          <p:cNvSpPr/>
          <p:nvPr/>
        </p:nvSpPr>
        <p:spPr>
          <a:xfrm>
            <a:off x="2012048" y="3804746"/>
            <a:ext cx="380896" cy="379568"/>
          </a:xfrm>
          <a:prstGeom prst="ellipse">
            <a:avLst/>
          </a:prstGeom>
          <a:solidFill>
            <a:schemeClr val="accent6">
              <a:lumMod val="60000"/>
              <a:lumOff val="40000"/>
              <a:alpha val="2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984606" y="3825718"/>
            <a:ext cx="380896" cy="379568"/>
          </a:xfrm>
          <a:prstGeom prst="ellipse">
            <a:avLst/>
          </a:prstGeom>
          <a:solidFill>
            <a:schemeClr val="accent6">
              <a:lumMod val="60000"/>
              <a:lumOff val="40000"/>
              <a:alpha val="2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282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2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Hamiltonian</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21</a:t>
            </a:fld>
            <a:endParaRPr lang="en-US"/>
          </a:p>
        </p:txBody>
      </p:sp>
      <p:graphicFrame>
        <p:nvGraphicFramePr>
          <p:cNvPr id="14" name="Content Placeholder 6"/>
          <p:cNvGraphicFramePr>
            <a:graphicFrameLocks noChangeAspect="1"/>
          </p:cNvGraphicFramePr>
          <p:nvPr>
            <p:extLst>
              <p:ext uri="{D42A27DB-BD31-4B8C-83A1-F6EECF244321}">
                <p14:modId xmlns:p14="http://schemas.microsoft.com/office/powerpoint/2010/main" val="2301617920"/>
              </p:ext>
            </p:extLst>
          </p:nvPr>
        </p:nvGraphicFramePr>
        <p:xfrm>
          <a:off x="1908175" y="1696496"/>
          <a:ext cx="5194300" cy="723900"/>
        </p:xfrm>
        <a:graphic>
          <a:graphicData uri="http://schemas.openxmlformats.org/presentationml/2006/ole">
            <mc:AlternateContent xmlns:mc="http://schemas.openxmlformats.org/markup-compatibility/2006">
              <mc:Choice xmlns:v="urn:schemas-microsoft-com:vml" Requires="v">
                <p:oleObj spid="_x0000_s1844" name="Equation" r:id="rId4" imgW="5194300" imgH="723900" progId="Equation.3">
                  <p:embed/>
                </p:oleObj>
              </mc:Choice>
              <mc:Fallback>
                <p:oleObj name="Equation" r:id="rId4" imgW="5194300" imgH="723900" progId="Equation.3">
                  <p:embed/>
                  <p:pic>
                    <p:nvPicPr>
                      <p:cNvPr id="0" name=""/>
                      <p:cNvPicPr/>
                      <p:nvPr/>
                    </p:nvPicPr>
                    <p:blipFill>
                      <a:blip r:embed="rId5"/>
                      <a:stretch>
                        <a:fillRect/>
                      </a:stretch>
                    </p:blipFill>
                    <p:spPr>
                      <a:xfrm>
                        <a:off x="1908175" y="1696496"/>
                        <a:ext cx="5194300" cy="723900"/>
                      </a:xfrm>
                      <a:prstGeom prst="rect">
                        <a:avLst/>
                      </a:prstGeom>
                    </p:spPr>
                  </p:pic>
                </p:oleObj>
              </mc:Fallback>
            </mc:AlternateContent>
          </a:graphicData>
        </a:graphic>
      </p:graphicFrame>
      <p:sp>
        <p:nvSpPr>
          <p:cNvPr id="15" name="TextBox 14"/>
          <p:cNvSpPr txBox="1"/>
          <p:nvPr/>
        </p:nvSpPr>
        <p:spPr>
          <a:xfrm>
            <a:off x="3463303" y="1309766"/>
            <a:ext cx="2126188" cy="369332"/>
          </a:xfrm>
          <a:prstGeom prst="rect">
            <a:avLst/>
          </a:prstGeom>
          <a:noFill/>
        </p:spPr>
        <p:txBody>
          <a:bodyPr wrap="square" rtlCol="0">
            <a:spAutoFit/>
          </a:bodyPr>
          <a:lstStyle/>
          <a:p>
            <a:pPr algn="ctr"/>
            <a:r>
              <a:rPr lang="en-US" dirty="0" smtClean="0">
                <a:solidFill>
                  <a:schemeClr val="bg1">
                    <a:lumMod val="50000"/>
                  </a:schemeClr>
                </a:solidFill>
                <a:latin typeface="Arial"/>
                <a:cs typeface="Arial"/>
              </a:rPr>
              <a:t>First quantized</a:t>
            </a:r>
            <a:endParaRPr lang="en-US" baseline="-25000" dirty="0" smtClean="0">
              <a:solidFill>
                <a:schemeClr val="bg1">
                  <a:lumMod val="50000"/>
                </a:schemeClr>
              </a:solidFill>
              <a:latin typeface="Arial"/>
              <a:cs typeface="Arial"/>
            </a:endParaRPr>
          </a:p>
        </p:txBody>
      </p:sp>
      <p:graphicFrame>
        <p:nvGraphicFramePr>
          <p:cNvPr id="17" name="Content Placeholder 6"/>
          <p:cNvGraphicFramePr>
            <a:graphicFrameLocks noChangeAspect="1"/>
          </p:cNvGraphicFramePr>
          <p:nvPr>
            <p:extLst>
              <p:ext uri="{D42A27DB-BD31-4B8C-83A1-F6EECF244321}">
                <p14:modId xmlns:p14="http://schemas.microsoft.com/office/powerpoint/2010/main" val="3178374677"/>
              </p:ext>
            </p:extLst>
          </p:nvPr>
        </p:nvGraphicFramePr>
        <p:xfrm>
          <a:off x="1076325" y="2908882"/>
          <a:ext cx="6858000" cy="711200"/>
        </p:xfrm>
        <a:graphic>
          <a:graphicData uri="http://schemas.openxmlformats.org/presentationml/2006/ole">
            <mc:AlternateContent xmlns:mc="http://schemas.openxmlformats.org/markup-compatibility/2006">
              <mc:Choice xmlns:v="urn:schemas-microsoft-com:vml" Requires="v">
                <p:oleObj spid="_x0000_s1845" name="Equation" r:id="rId6" imgW="6858000" imgH="711200" progId="Equation.3">
                  <p:embed/>
                </p:oleObj>
              </mc:Choice>
              <mc:Fallback>
                <p:oleObj name="Equation" r:id="rId6" imgW="6858000" imgH="711200" progId="Equation.3">
                  <p:embed/>
                  <p:pic>
                    <p:nvPicPr>
                      <p:cNvPr id="0" name=""/>
                      <p:cNvPicPr/>
                      <p:nvPr/>
                    </p:nvPicPr>
                    <p:blipFill>
                      <a:blip r:embed="rId7"/>
                      <a:stretch>
                        <a:fillRect/>
                      </a:stretch>
                    </p:blipFill>
                    <p:spPr>
                      <a:xfrm>
                        <a:off x="1076325" y="2908882"/>
                        <a:ext cx="6858000" cy="711200"/>
                      </a:xfrm>
                      <a:prstGeom prst="rect">
                        <a:avLst/>
                      </a:prstGeom>
                    </p:spPr>
                  </p:pic>
                </p:oleObj>
              </mc:Fallback>
            </mc:AlternateContent>
          </a:graphicData>
        </a:graphic>
      </p:graphicFrame>
      <p:sp>
        <p:nvSpPr>
          <p:cNvPr id="23" name="TextBox 22"/>
          <p:cNvSpPr txBox="1"/>
          <p:nvPr/>
        </p:nvSpPr>
        <p:spPr>
          <a:xfrm>
            <a:off x="3463303" y="2539550"/>
            <a:ext cx="2126188" cy="369332"/>
          </a:xfrm>
          <a:prstGeom prst="rect">
            <a:avLst/>
          </a:prstGeom>
          <a:noFill/>
        </p:spPr>
        <p:txBody>
          <a:bodyPr wrap="square" rtlCol="0">
            <a:spAutoFit/>
          </a:bodyPr>
          <a:lstStyle/>
          <a:p>
            <a:pPr algn="ctr"/>
            <a:r>
              <a:rPr lang="en-US" dirty="0" smtClean="0">
                <a:solidFill>
                  <a:schemeClr val="bg1">
                    <a:lumMod val="50000"/>
                  </a:schemeClr>
                </a:solidFill>
                <a:latin typeface="Arial"/>
                <a:cs typeface="Arial"/>
              </a:rPr>
              <a:t>Second quantized</a:t>
            </a:r>
            <a:endParaRPr lang="en-US" baseline="-25000" dirty="0" smtClean="0">
              <a:solidFill>
                <a:schemeClr val="bg1">
                  <a:lumMod val="50000"/>
                </a:schemeClr>
              </a:solidFill>
              <a:latin typeface="Arial"/>
              <a:cs typeface="Arial"/>
            </a:endParaRPr>
          </a:p>
        </p:txBody>
      </p:sp>
      <p:sp>
        <p:nvSpPr>
          <p:cNvPr id="29" name="TextBox 28"/>
          <p:cNvSpPr txBox="1"/>
          <p:nvPr/>
        </p:nvSpPr>
        <p:spPr>
          <a:xfrm>
            <a:off x="2670354" y="3706088"/>
            <a:ext cx="3757628" cy="369332"/>
          </a:xfrm>
          <a:prstGeom prst="rect">
            <a:avLst/>
          </a:prstGeom>
          <a:noFill/>
        </p:spPr>
        <p:txBody>
          <a:bodyPr wrap="square" rtlCol="0">
            <a:spAutoFit/>
          </a:bodyPr>
          <a:lstStyle/>
          <a:p>
            <a:pPr algn="ctr"/>
            <a:r>
              <a:rPr lang="en-US" dirty="0" smtClean="0">
                <a:solidFill>
                  <a:schemeClr val="bg1">
                    <a:lumMod val="50000"/>
                  </a:schemeClr>
                </a:solidFill>
                <a:latin typeface="Arial"/>
                <a:cs typeface="Arial"/>
              </a:rPr>
              <a:t>Normal ordered</a:t>
            </a:r>
            <a:endParaRPr lang="en-US" baseline="-25000" dirty="0" smtClean="0">
              <a:solidFill>
                <a:schemeClr val="bg1">
                  <a:lumMod val="50000"/>
                </a:schemeClr>
              </a:solidFill>
              <a:latin typeface="Arial"/>
              <a:cs typeface="Arial"/>
            </a:endParaRPr>
          </a:p>
        </p:txBody>
      </p:sp>
      <p:graphicFrame>
        <p:nvGraphicFramePr>
          <p:cNvPr id="30" name="Content Placeholder 6"/>
          <p:cNvGraphicFramePr>
            <a:graphicFrameLocks noChangeAspect="1"/>
          </p:cNvGraphicFramePr>
          <p:nvPr>
            <p:extLst>
              <p:ext uri="{D42A27DB-BD31-4B8C-83A1-F6EECF244321}">
                <p14:modId xmlns:p14="http://schemas.microsoft.com/office/powerpoint/2010/main" val="2085838638"/>
              </p:ext>
            </p:extLst>
          </p:nvPr>
        </p:nvGraphicFramePr>
        <p:xfrm>
          <a:off x="923925" y="4079508"/>
          <a:ext cx="7162800" cy="711200"/>
        </p:xfrm>
        <a:graphic>
          <a:graphicData uri="http://schemas.openxmlformats.org/presentationml/2006/ole">
            <mc:AlternateContent xmlns:mc="http://schemas.openxmlformats.org/markup-compatibility/2006">
              <mc:Choice xmlns:v="urn:schemas-microsoft-com:vml" Requires="v">
                <p:oleObj spid="_x0000_s1846" name="Equation" r:id="rId8" imgW="7162800" imgH="711200" progId="Equation.3">
                  <p:embed/>
                </p:oleObj>
              </mc:Choice>
              <mc:Fallback>
                <p:oleObj name="Equation" r:id="rId8" imgW="7162800" imgH="711200" progId="Equation.3">
                  <p:embed/>
                  <p:pic>
                    <p:nvPicPr>
                      <p:cNvPr id="0" name=""/>
                      <p:cNvPicPr/>
                      <p:nvPr/>
                    </p:nvPicPr>
                    <p:blipFill>
                      <a:blip r:embed="rId9"/>
                      <a:stretch>
                        <a:fillRect/>
                      </a:stretch>
                    </p:blipFill>
                    <p:spPr>
                      <a:xfrm>
                        <a:off x="923925" y="4079508"/>
                        <a:ext cx="7162800" cy="711200"/>
                      </a:xfrm>
                      <a:prstGeom prst="rect">
                        <a:avLst/>
                      </a:prstGeom>
                    </p:spPr>
                  </p:pic>
                </p:oleObj>
              </mc:Fallback>
            </mc:AlternateContent>
          </a:graphicData>
        </a:graphic>
      </p:graphicFrame>
      <p:grpSp>
        <p:nvGrpSpPr>
          <p:cNvPr id="34" name="Group 33"/>
          <p:cNvGrpSpPr/>
          <p:nvPr/>
        </p:nvGrpSpPr>
        <p:grpSpPr>
          <a:xfrm>
            <a:off x="1908175" y="4872234"/>
            <a:ext cx="5078750" cy="1170946"/>
            <a:chOff x="2431989" y="4909590"/>
            <a:chExt cx="5078750" cy="1170946"/>
          </a:xfrm>
        </p:grpSpPr>
        <p:graphicFrame>
          <p:nvGraphicFramePr>
            <p:cNvPr id="31" name="Content Placeholder 6"/>
            <p:cNvGraphicFramePr>
              <a:graphicFrameLocks noChangeAspect="1"/>
            </p:cNvGraphicFramePr>
            <p:nvPr>
              <p:extLst>
                <p:ext uri="{D42A27DB-BD31-4B8C-83A1-F6EECF244321}">
                  <p14:modId xmlns:p14="http://schemas.microsoft.com/office/powerpoint/2010/main" val="2657333452"/>
                </p:ext>
              </p:extLst>
            </p:nvPr>
          </p:nvGraphicFramePr>
          <p:xfrm>
            <a:off x="2431989" y="5406507"/>
            <a:ext cx="1092200" cy="355600"/>
          </p:xfrm>
          <a:graphic>
            <a:graphicData uri="http://schemas.openxmlformats.org/presentationml/2006/ole">
              <mc:AlternateContent xmlns:mc="http://schemas.openxmlformats.org/markup-compatibility/2006">
                <mc:Choice xmlns:v="urn:schemas-microsoft-com:vml" Requires="v">
                  <p:oleObj spid="_x0000_s1847" name="Equation" r:id="rId10" imgW="1092200" imgH="355600" progId="Equation.3">
                    <p:embed/>
                  </p:oleObj>
                </mc:Choice>
                <mc:Fallback>
                  <p:oleObj name="Equation" r:id="rId10" imgW="1092200" imgH="355600" progId="Equation.3">
                    <p:embed/>
                    <p:pic>
                      <p:nvPicPr>
                        <p:cNvPr id="0" name=""/>
                        <p:cNvPicPr/>
                        <p:nvPr/>
                      </p:nvPicPr>
                      <p:blipFill>
                        <a:blip r:embed="rId11"/>
                        <a:stretch>
                          <a:fillRect/>
                        </a:stretch>
                      </p:blipFill>
                      <p:spPr>
                        <a:xfrm>
                          <a:off x="2431989" y="5406507"/>
                          <a:ext cx="1092200" cy="355600"/>
                        </a:xfrm>
                        <a:prstGeom prst="rect">
                          <a:avLst/>
                        </a:prstGeom>
                      </p:spPr>
                    </p:pic>
                  </p:oleObj>
                </mc:Fallback>
              </mc:AlternateContent>
            </a:graphicData>
          </a:graphic>
        </p:graphicFrame>
        <p:pic>
          <p:nvPicPr>
            <p:cNvPr id="13" name="Picture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48875" y="5084662"/>
              <a:ext cx="1731665" cy="995874"/>
            </a:xfrm>
            <a:prstGeom prst="rect">
              <a:avLst/>
            </a:prstGeom>
          </p:spPr>
        </p:pic>
        <p:graphicFrame>
          <p:nvGraphicFramePr>
            <p:cNvPr id="32" name="Content Placeholder 6"/>
            <p:cNvGraphicFramePr>
              <a:graphicFrameLocks noChangeAspect="1"/>
            </p:cNvGraphicFramePr>
            <p:nvPr>
              <p:extLst>
                <p:ext uri="{D42A27DB-BD31-4B8C-83A1-F6EECF244321}">
                  <p14:modId xmlns:p14="http://schemas.microsoft.com/office/powerpoint/2010/main" val="1062103676"/>
                </p:ext>
              </p:extLst>
            </p:nvPr>
          </p:nvGraphicFramePr>
          <p:xfrm>
            <a:off x="5263144" y="5480050"/>
            <a:ext cx="190500" cy="190500"/>
          </p:xfrm>
          <a:graphic>
            <a:graphicData uri="http://schemas.openxmlformats.org/presentationml/2006/ole">
              <mc:AlternateContent xmlns:mc="http://schemas.openxmlformats.org/markup-compatibility/2006">
                <mc:Choice xmlns:v="urn:schemas-microsoft-com:vml" Requires="v">
                  <p:oleObj spid="_x0000_s1848" name="Equation" r:id="rId13" imgW="190500" imgH="190500" progId="Equation.3">
                    <p:embed/>
                  </p:oleObj>
                </mc:Choice>
                <mc:Fallback>
                  <p:oleObj name="Equation" r:id="rId13" imgW="190500" imgH="190500" progId="Equation.3">
                    <p:embed/>
                    <p:pic>
                      <p:nvPicPr>
                        <p:cNvPr id="0" name=""/>
                        <p:cNvPicPr/>
                        <p:nvPr/>
                      </p:nvPicPr>
                      <p:blipFill>
                        <a:blip r:embed="rId14"/>
                        <a:stretch>
                          <a:fillRect/>
                        </a:stretch>
                      </p:blipFill>
                      <p:spPr>
                        <a:xfrm>
                          <a:off x="5263144" y="5480050"/>
                          <a:ext cx="190500" cy="190500"/>
                        </a:xfrm>
                        <a:prstGeom prst="rect">
                          <a:avLst/>
                        </a:prstGeom>
                      </p:spPr>
                    </p:pic>
                  </p:oleObj>
                </mc:Fallback>
              </mc:AlternateContent>
            </a:graphicData>
          </a:graphic>
        </p:graphicFrame>
        <p:pic>
          <p:nvPicPr>
            <p:cNvPr id="33" name="Picture 3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595661" y="4909590"/>
              <a:ext cx="1915078" cy="1101354"/>
            </a:xfrm>
            <a:prstGeom prst="rect">
              <a:avLst/>
            </a:prstGeom>
          </p:spPr>
        </p:pic>
      </p:grpSp>
      <p:sp>
        <p:nvSpPr>
          <p:cNvPr id="35" name="TextBox 34"/>
          <p:cNvSpPr txBox="1"/>
          <p:nvPr/>
        </p:nvSpPr>
        <p:spPr>
          <a:xfrm>
            <a:off x="1257404" y="5924743"/>
            <a:ext cx="1836351" cy="369332"/>
          </a:xfrm>
          <a:prstGeom prst="rect">
            <a:avLst/>
          </a:prstGeom>
          <a:noFill/>
        </p:spPr>
        <p:txBody>
          <a:bodyPr wrap="square" rtlCol="0">
            <a:spAutoFit/>
          </a:bodyPr>
          <a:lstStyle/>
          <a:p>
            <a:pPr algn="ctr"/>
            <a:r>
              <a:rPr lang="en-US" b="1" dirty="0" smtClean="0">
                <a:solidFill>
                  <a:srgbClr val="3366FF"/>
                </a:solidFill>
                <a:latin typeface="Arial"/>
                <a:cs typeface="Arial"/>
              </a:rPr>
              <a:t>Extensive</a:t>
            </a:r>
            <a:r>
              <a:rPr lang="en-US" dirty="0" smtClean="0">
                <a:solidFill>
                  <a:srgbClr val="3366FF"/>
                </a:solidFill>
                <a:latin typeface="Arial"/>
                <a:cs typeface="Arial"/>
              </a:rPr>
              <a:t> </a:t>
            </a:r>
            <a:r>
              <a:rPr lang="en-US" i="1" dirty="0" smtClean="0">
                <a:solidFill>
                  <a:srgbClr val="7F7F7F"/>
                </a:solidFill>
                <a:latin typeface="Arial"/>
                <a:cs typeface="Arial"/>
              </a:rPr>
              <a:t>V</a:t>
            </a:r>
            <a:r>
              <a:rPr lang="en-US" baseline="30000" dirty="0" smtClean="0">
                <a:solidFill>
                  <a:srgbClr val="7F7F7F"/>
                </a:solidFill>
                <a:latin typeface="Arial"/>
                <a:cs typeface="Arial"/>
              </a:rPr>
              <a:t>1</a:t>
            </a:r>
            <a:endParaRPr lang="en-US" dirty="0">
              <a:solidFill>
                <a:srgbClr val="7F7F7F"/>
              </a:solidFill>
              <a:latin typeface="Arial"/>
              <a:cs typeface="Arial"/>
            </a:endParaRPr>
          </a:p>
        </p:txBody>
      </p:sp>
      <p:sp>
        <p:nvSpPr>
          <p:cNvPr id="36" name="Oval 35"/>
          <p:cNvSpPr/>
          <p:nvPr/>
        </p:nvSpPr>
        <p:spPr>
          <a:xfrm>
            <a:off x="2502672" y="4122979"/>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333581" y="4098186"/>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5823850" y="5232227"/>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170716" y="5924743"/>
            <a:ext cx="1525587" cy="369332"/>
          </a:xfrm>
          <a:prstGeom prst="rect">
            <a:avLst/>
          </a:prstGeom>
          <a:noFill/>
        </p:spPr>
        <p:txBody>
          <a:bodyPr wrap="square" rtlCol="0">
            <a:spAutoFit/>
          </a:bodyPr>
          <a:lstStyle/>
          <a:p>
            <a:pPr algn="ctr"/>
            <a:r>
              <a:rPr lang="en-US" b="1" dirty="0" smtClean="0">
                <a:solidFill>
                  <a:srgbClr val="008000"/>
                </a:solidFill>
                <a:latin typeface="Arial"/>
                <a:cs typeface="Arial"/>
              </a:rPr>
              <a:t>Intensive </a:t>
            </a:r>
            <a:r>
              <a:rPr lang="en-US" i="1" dirty="0" smtClean="0">
                <a:solidFill>
                  <a:srgbClr val="7F7F7F"/>
                </a:solidFill>
                <a:latin typeface="Arial"/>
                <a:cs typeface="Arial"/>
              </a:rPr>
              <a:t>V</a:t>
            </a:r>
            <a:r>
              <a:rPr lang="en-US" baseline="30000" dirty="0" smtClean="0">
                <a:solidFill>
                  <a:srgbClr val="7F7F7F"/>
                </a:solidFill>
                <a:latin typeface="Arial"/>
                <a:cs typeface="Arial"/>
              </a:rPr>
              <a:t>0</a:t>
            </a:r>
            <a:endParaRPr lang="en-US" dirty="0">
              <a:solidFill>
                <a:srgbClr val="7F7F7F"/>
              </a:solidFill>
              <a:latin typeface="Arial"/>
              <a:cs typeface="Arial"/>
            </a:endParaRPr>
          </a:p>
        </p:txBody>
      </p:sp>
      <p:sp>
        <p:nvSpPr>
          <p:cNvPr id="40" name="Rectangle 39"/>
          <p:cNvSpPr/>
          <p:nvPr/>
        </p:nvSpPr>
        <p:spPr>
          <a:xfrm>
            <a:off x="4975861" y="5924743"/>
            <a:ext cx="2765313" cy="369332"/>
          </a:xfrm>
          <a:prstGeom prst="rect">
            <a:avLst/>
          </a:prstGeom>
        </p:spPr>
        <p:txBody>
          <a:bodyPr wrap="square">
            <a:spAutoFit/>
          </a:bodyPr>
          <a:lstStyle/>
          <a:p>
            <a:pPr algn="ctr"/>
            <a:r>
              <a:rPr lang="en-US" b="1" dirty="0" smtClean="0">
                <a:solidFill>
                  <a:srgbClr val="800000"/>
                </a:solidFill>
                <a:latin typeface="Arial"/>
                <a:cs typeface="Arial"/>
              </a:rPr>
              <a:t>Inversely extensive </a:t>
            </a:r>
            <a:r>
              <a:rPr lang="en-US" i="1" dirty="0" smtClean="0">
                <a:solidFill>
                  <a:srgbClr val="7F7F7F"/>
                </a:solidFill>
                <a:latin typeface="Arial"/>
                <a:cs typeface="Arial"/>
              </a:rPr>
              <a:t>V</a:t>
            </a:r>
            <a:r>
              <a:rPr lang="en-US" i="1" baseline="30000" dirty="0" smtClean="0">
                <a:solidFill>
                  <a:srgbClr val="7F7F7F"/>
                </a:solidFill>
                <a:latin typeface="Arial"/>
                <a:cs typeface="Arial"/>
              </a:rPr>
              <a:t>−</a:t>
            </a:r>
            <a:r>
              <a:rPr lang="en-US" baseline="30000" dirty="0" smtClean="0">
                <a:solidFill>
                  <a:srgbClr val="7F7F7F"/>
                </a:solidFill>
                <a:latin typeface="Arial"/>
                <a:cs typeface="Arial"/>
              </a:rPr>
              <a:t>1</a:t>
            </a:r>
            <a:endParaRPr lang="en-US" dirty="0">
              <a:solidFill>
                <a:srgbClr val="7F7F7F"/>
              </a:solidFill>
              <a:latin typeface="Arial"/>
              <a:cs typeface="Arial"/>
            </a:endParaRPr>
          </a:p>
        </p:txBody>
      </p:sp>
      <p:sp>
        <p:nvSpPr>
          <p:cNvPr id="41" name="Oval 40"/>
          <p:cNvSpPr/>
          <p:nvPr/>
        </p:nvSpPr>
        <p:spPr>
          <a:xfrm>
            <a:off x="2280036" y="5232227"/>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3568385" y="5232227"/>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708976" y="4136413"/>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725591" y="4834878"/>
            <a:ext cx="1608433" cy="369332"/>
          </a:xfrm>
          <a:prstGeom prst="rect">
            <a:avLst/>
          </a:prstGeom>
        </p:spPr>
        <p:txBody>
          <a:bodyPr wrap="none">
            <a:spAutoFit/>
          </a:bodyPr>
          <a:lstStyle/>
          <a:p>
            <a:r>
              <a:rPr lang="en-US" dirty="0" smtClean="0">
                <a:solidFill>
                  <a:schemeClr val="bg1">
                    <a:lumMod val="50000"/>
                  </a:schemeClr>
                </a:solidFill>
                <a:latin typeface="Arial"/>
                <a:cs typeface="Arial"/>
              </a:rPr>
              <a:t>Diagrammatic</a:t>
            </a:r>
            <a:endParaRPr lang="en-US" dirty="0"/>
          </a:p>
        </p:txBody>
      </p:sp>
    </p:spTree>
    <p:extLst>
      <p:ext uri="{BB962C8B-B14F-4D97-AF65-F5344CB8AC3E}">
        <p14:creationId xmlns:p14="http://schemas.microsoft.com/office/powerpoint/2010/main" val="996732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2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energy: MP2</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22</a:t>
            </a:fld>
            <a:endParaRPr lang="en-US"/>
          </a:p>
        </p:txBody>
      </p:sp>
      <p:graphicFrame>
        <p:nvGraphicFramePr>
          <p:cNvPr id="21" name="Content Placeholder 6"/>
          <p:cNvGraphicFramePr>
            <a:graphicFrameLocks noChangeAspect="1"/>
          </p:cNvGraphicFramePr>
          <p:nvPr>
            <p:extLst>
              <p:ext uri="{D42A27DB-BD31-4B8C-83A1-F6EECF244321}">
                <p14:modId xmlns:p14="http://schemas.microsoft.com/office/powerpoint/2010/main" val="3145864729"/>
              </p:ext>
            </p:extLst>
          </p:nvPr>
        </p:nvGraphicFramePr>
        <p:xfrm>
          <a:off x="777875" y="1920875"/>
          <a:ext cx="7581900" cy="2997200"/>
        </p:xfrm>
        <a:graphic>
          <a:graphicData uri="http://schemas.openxmlformats.org/presentationml/2006/ole">
            <mc:AlternateContent xmlns:mc="http://schemas.openxmlformats.org/markup-compatibility/2006">
              <mc:Choice xmlns:v="urn:schemas-microsoft-com:vml" Requires="v">
                <p:oleObj spid="_x0000_s101184" name="Equation" r:id="rId4" imgW="7581900" imgH="2997200" progId="Equation.3">
                  <p:embed/>
                </p:oleObj>
              </mc:Choice>
              <mc:Fallback>
                <p:oleObj name="Equation" r:id="rId4" imgW="7581900" imgH="2997200" progId="Equation.3">
                  <p:embed/>
                  <p:pic>
                    <p:nvPicPr>
                      <p:cNvPr id="0" name=""/>
                      <p:cNvPicPr/>
                      <p:nvPr/>
                    </p:nvPicPr>
                    <p:blipFill>
                      <a:blip r:embed="rId5"/>
                      <a:stretch>
                        <a:fillRect/>
                      </a:stretch>
                    </p:blipFill>
                    <p:spPr>
                      <a:xfrm>
                        <a:off x="777875" y="1920875"/>
                        <a:ext cx="7581900" cy="2997200"/>
                      </a:xfrm>
                      <a:prstGeom prst="rect">
                        <a:avLst/>
                      </a:prstGeom>
                    </p:spPr>
                  </p:pic>
                </p:oleObj>
              </mc:Fallback>
            </mc:AlternateContent>
          </a:graphicData>
        </a:graphic>
      </p:graphicFrame>
      <p:sp>
        <p:nvSpPr>
          <p:cNvPr id="24" name="TextBox 23"/>
          <p:cNvSpPr txBox="1"/>
          <p:nvPr/>
        </p:nvSpPr>
        <p:spPr>
          <a:xfrm>
            <a:off x="1015699" y="5098244"/>
            <a:ext cx="1444363" cy="369332"/>
          </a:xfrm>
          <a:prstGeom prst="rect">
            <a:avLst/>
          </a:prstGeom>
          <a:noFill/>
        </p:spPr>
        <p:txBody>
          <a:bodyPr wrap="square" rtlCol="0">
            <a:spAutoFit/>
          </a:bodyPr>
          <a:lstStyle/>
          <a:p>
            <a:pPr algn="ctr"/>
            <a:r>
              <a:rPr lang="en-US" b="1" dirty="0" smtClean="0">
                <a:solidFill>
                  <a:srgbClr val="3366FF"/>
                </a:solidFill>
                <a:latin typeface="Arial"/>
                <a:cs typeface="Arial"/>
              </a:rPr>
              <a:t>Extensive</a:t>
            </a:r>
            <a:endParaRPr lang="en-US" b="1" dirty="0">
              <a:solidFill>
                <a:srgbClr val="3366FF"/>
              </a:solidFill>
              <a:latin typeface="Arial"/>
              <a:cs typeface="Arial"/>
            </a:endParaRPr>
          </a:p>
        </p:txBody>
      </p:sp>
      <p:sp>
        <p:nvSpPr>
          <p:cNvPr id="25" name="Oval 24"/>
          <p:cNvSpPr/>
          <p:nvPr/>
        </p:nvSpPr>
        <p:spPr>
          <a:xfrm>
            <a:off x="1429937" y="4466864"/>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740701" y="3460346"/>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717566" y="3460346"/>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5" name="Oval 14"/>
          <p:cNvSpPr/>
          <p:nvPr/>
        </p:nvSpPr>
        <p:spPr>
          <a:xfrm>
            <a:off x="5476744" y="3460346"/>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941652" y="3990244"/>
            <a:ext cx="621528" cy="619495"/>
          </a:xfrm>
          <a:prstGeom prst="ellipse">
            <a:avLst/>
          </a:prstGeom>
          <a:solidFill>
            <a:schemeClr val="accent6">
              <a:lumMod val="60000"/>
              <a:lumOff val="40000"/>
              <a:alpha val="2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Content Placeholder 6"/>
          <p:cNvGraphicFramePr>
            <a:graphicFrameLocks noChangeAspect="1"/>
          </p:cNvGraphicFramePr>
          <p:nvPr>
            <p:extLst>
              <p:ext uri="{D42A27DB-BD31-4B8C-83A1-F6EECF244321}">
                <p14:modId xmlns:p14="http://schemas.microsoft.com/office/powerpoint/2010/main" val="2428174158"/>
              </p:ext>
            </p:extLst>
          </p:nvPr>
        </p:nvGraphicFramePr>
        <p:xfrm>
          <a:off x="4875544" y="3054273"/>
          <a:ext cx="495300" cy="381000"/>
        </p:xfrm>
        <a:graphic>
          <a:graphicData uri="http://schemas.openxmlformats.org/presentationml/2006/ole">
            <mc:AlternateContent xmlns:mc="http://schemas.openxmlformats.org/markup-compatibility/2006">
              <mc:Choice xmlns:v="urn:schemas-microsoft-com:vml" Requires="v">
                <p:oleObj spid="_x0000_s101185" name="Equation" r:id="rId6" imgW="495300" imgH="381000" progId="Equation.3">
                  <p:embed/>
                </p:oleObj>
              </mc:Choice>
              <mc:Fallback>
                <p:oleObj name="Equation" r:id="rId6" imgW="495300" imgH="381000" progId="Equation.3">
                  <p:embed/>
                  <p:pic>
                    <p:nvPicPr>
                      <p:cNvPr id="0" name=""/>
                      <p:cNvPicPr/>
                      <p:nvPr/>
                    </p:nvPicPr>
                    <p:blipFill>
                      <a:blip r:embed="rId7"/>
                      <a:stretch>
                        <a:fillRect/>
                      </a:stretch>
                    </p:blipFill>
                    <p:spPr>
                      <a:xfrm>
                        <a:off x="4875544" y="3054273"/>
                        <a:ext cx="495300" cy="381000"/>
                      </a:xfrm>
                      <a:prstGeom prst="rect">
                        <a:avLst/>
                      </a:prstGeom>
                    </p:spPr>
                  </p:pic>
                </p:oleObj>
              </mc:Fallback>
            </mc:AlternateContent>
          </a:graphicData>
        </a:graphic>
      </p:graphicFrame>
      <p:graphicFrame>
        <p:nvGraphicFramePr>
          <p:cNvPr id="37" name="Content Placeholder 6"/>
          <p:cNvGraphicFramePr>
            <a:graphicFrameLocks noChangeAspect="1"/>
          </p:cNvGraphicFramePr>
          <p:nvPr>
            <p:extLst>
              <p:ext uri="{D42A27DB-BD31-4B8C-83A1-F6EECF244321}">
                <p14:modId xmlns:p14="http://schemas.microsoft.com/office/powerpoint/2010/main" val="3165444152"/>
              </p:ext>
            </p:extLst>
          </p:nvPr>
        </p:nvGraphicFramePr>
        <p:xfrm>
          <a:off x="5602972" y="3054273"/>
          <a:ext cx="495300" cy="381000"/>
        </p:xfrm>
        <a:graphic>
          <a:graphicData uri="http://schemas.openxmlformats.org/presentationml/2006/ole">
            <mc:AlternateContent xmlns:mc="http://schemas.openxmlformats.org/markup-compatibility/2006">
              <mc:Choice xmlns:v="urn:schemas-microsoft-com:vml" Requires="v">
                <p:oleObj spid="_x0000_s101186" name="Equation" r:id="rId8" imgW="495300" imgH="381000" progId="Equation.3">
                  <p:embed/>
                </p:oleObj>
              </mc:Choice>
              <mc:Fallback>
                <p:oleObj name="Equation" r:id="rId8" imgW="495300" imgH="381000" progId="Equation.3">
                  <p:embed/>
                  <p:pic>
                    <p:nvPicPr>
                      <p:cNvPr id="0" name=""/>
                      <p:cNvPicPr/>
                      <p:nvPr/>
                    </p:nvPicPr>
                    <p:blipFill>
                      <a:blip r:embed="rId7"/>
                      <a:stretch>
                        <a:fillRect/>
                      </a:stretch>
                    </p:blipFill>
                    <p:spPr>
                      <a:xfrm>
                        <a:off x="5602972" y="3054273"/>
                        <a:ext cx="495300" cy="381000"/>
                      </a:xfrm>
                      <a:prstGeom prst="rect">
                        <a:avLst/>
                      </a:prstGeom>
                    </p:spPr>
                  </p:pic>
                </p:oleObj>
              </mc:Fallback>
            </mc:AlternateContent>
          </a:graphicData>
        </a:graphic>
      </p:graphicFrame>
      <p:graphicFrame>
        <p:nvGraphicFramePr>
          <p:cNvPr id="38" name="Content Placeholder 6"/>
          <p:cNvGraphicFramePr>
            <a:graphicFrameLocks noChangeAspect="1"/>
          </p:cNvGraphicFramePr>
          <p:nvPr>
            <p:extLst>
              <p:ext uri="{D42A27DB-BD31-4B8C-83A1-F6EECF244321}">
                <p14:modId xmlns:p14="http://schemas.microsoft.com/office/powerpoint/2010/main" val="2945310886"/>
              </p:ext>
            </p:extLst>
          </p:nvPr>
        </p:nvGraphicFramePr>
        <p:xfrm>
          <a:off x="4043363" y="4610023"/>
          <a:ext cx="393700" cy="381000"/>
        </p:xfrm>
        <a:graphic>
          <a:graphicData uri="http://schemas.openxmlformats.org/presentationml/2006/ole">
            <mc:AlternateContent xmlns:mc="http://schemas.openxmlformats.org/markup-compatibility/2006">
              <mc:Choice xmlns:v="urn:schemas-microsoft-com:vml" Requires="v">
                <p:oleObj spid="_x0000_s101187" name="Equation" r:id="rId9" imgW="393700" imgH="381000" progId="Equation.3">
                  <p:embed/>
                </p:oleObj>
              </mc:Choice>
              <mc:Fallback>
                <p:oleObj name="Equation" r:id="rId9" imgW="393700" imgH="381000" progId="Equation.3">
                  <p:embed/>
                  <p:pic>
                    <p:nvPicPr>
                      <p:cNvPr id="0" name=""/>
                      <p:cNvPicPr/>
                      <p:nvPr/>
                    </p:nvPicPr>
                    <p:blipFill>
                      <a:blip r:embed="rId10"/>
                      <a:stretch>
                        <a:fillRect/>
                      </a:stretch>
                    </p:blipFill>
                    <p:spPr>
                      <a:xfrm>
                        <a:off x="4043363" y="4610023"/>
                        <a:ext cx="393700" cy="381000"/>
                      </a:xfrm>
                      <a:prstGeom prst="rect">
                        <a:avLst/>
                      </a:prstGeom>
                    </p:spPr>
                  </p:pic>
                </p:oleObj>
              </mc:Fallback>
            </mc:AlternateContent>
          </a:graphicData>
        </a:graphic>
      </p:graphicFrame>
      <p:grpSp>
        <p:nvGrpSpPr>
          <p:cNvPr id="9" name="Group 8"/>
          <p:cNvGrpSpPr/>
          <p:nvPr/>
        </p:nvGrpSpPr>
        <p:grpSpPr>
          <a:xfrm>
            <a:off x="6748994" y="1837519"/>
            <a:ext cx="2353398" cy="1353430"/>
            <a:chOff x="6019800" y="2909129"/>
            <a:chExt cx="2941748" cy="1691788"/>
          </a:xfrm>
        </p:grpSpPr>
        <p:pic>
          <p:nvPicPr>
            <p:cNvPr id="8" name="Picture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19800" y="2909129"/>
              <a:ext cx="2941748" cy="1691788"/>
            </a:xfrm>
            <a:prstGeom prst="rect">
              <a:avLst/>
            </a:prstGeom>
          </p:spPr>
        </p:pic>
        <p:sp>
          <p:nvSpPr>
            <p:cNvPr id="39" name="Oval 38"/>
            <p:cNvSpPr/>
            <p:nvPr/>
          </p:nvSpPr>
          <p:spPr>
            <a:xfrm>
              <a:off x="6888960" y="3411845"/>
              <a:ext cx="219456" cy="219456"/>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36576" rtlCol="0" anchor="ctr"/>
            <a:lstStyle/>
            <a:p>
              <a:pPr algn="ctr"/>
              <a:endParaRPr lang="en-US" dirty="0">
                <a:solidFill>
                  <a:srgbClr val="008000"/>
                </a:solidFill>
                <a:latin typeface="Arial"/>
                <a:cs typeface="Arial"/>
              </a:endParaRPr>
            </a:p>
          </p:txBody>
        </p:sp>
        <p:sp>
          <p:nvSpPr>
            <p:cNvPr id="41" name="Oval 40"/>
            <p:cNvSpPr/>
            <p:nvPr/>
          </p:nvSpPr>
          <p:spPr>
            <a:xfrm>
              <a:off x="7158894" y="3411845"/>
              <a:ext cx="219456" cy="219456"/>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36576" rtlCol="0" anchor="ctr"/>
            <a:lstStyle/>
            <a:p>
              <a:pPr algn="ctr"/>
              <a:endParaRPr lang="en-US" dirty="0">
                <a:solidFill>
                  <a:srgbClr val="008000"/>
                </a:solidFill>
                <a:latin typeface="Arial"/>
                <a:cs typeface="Arial"/>
              </a:endParaRPr>
            </a:p>
          </p:txBody>
        </p:sp>
        <p:sp>
          <p:nvSpPr>
            <p:cNvPr id="42" name="Oval 41"/>
            <p:cNvSpPr/>
            <p:nvPr/>
          </p:nvSpPr>
          <p:spPr>
            <a:xfrm>
              <a:off x="7519840" y="3411845"/>
              <a:ext cx="219456" cy="219456"/>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36576" rtlCol="0" anchor="ctr"/>
            <a:lstStyle/>
            <a:p>
              <a:pPr algn="ctr"/>
              <a:endParaRPr lang="en-US" dirty="0">
                <a:solidFill>
                  <a:srgbClr val="008000"/>
                </a:solidFill>
                <a:latin typeface="Arial"/>
                <a:cs typeface="Arial"/>
              </a:endParaRPr>
            </a:p>
          </p:txBody>
        </p:sp>
        <p:sp>
          <p:nvSpPr>
            <p:cNvPr id="43" name="Oval 42"/>
            <p:cNvSpPr/>
            <p:nvPr/>
          </p:nvSpPr>
          <p:spPr>
            <a:xfrm>
              <a:off x="7267373" y="2916882"/>
              <a:ext cx="365760" cy="365760"/>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4" name="Oval 43"/>
            <p:cNvSpPr/>
            <p:nvPr/>
          </p:nvSpPr>
          <p:spPr>
            <a:xfrm>
              <a:off x="7280392" y="4217759"/>
              <a:ext cx="365760" cy="365760"/>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grpSp>
      <p:graphicFrame>
        <p:nvGraphicFramePr>
          <p:cNvPr id="29" name="Content Placeholder 6"/>
          <p:cNvGraphicFramePr>
            <a:graphicFrameLocks noChangeAspect="1"/>
          </p:cNvGraphicFramePr>
          <p:nvPr>
            <p:extLst>
              <p:ext uri="{D42A27DB-BD31-4B8C-83A1-F6EECF244321}">
                <p14:modId xmlns:p14="http://schemas.microsoft.com/office/powerpoint/2010/main" val="2149050117"/>
              </p:ext>
            </p:extLst>
          </p:nvPr>
        </p:nvGraphicFramePr>
        <p:xfrm>
          <a:off x="6114147" y="5070398"/>
          <a:ext cx="2247900" cy="965200"/>
        </p:xfrm>
        <a:graphic>
          <a:graphicData uri="http://schemas.openxmlformats.org/presentationml/2006/ole">
            <mc:AlternateContent xmlns:mc="http://schemas.openxmlformats.org/markup-compatibility/2006">
              <mc:Choice xmlns:v="urn:schemas-microsoft-com:vml" Requires="v">
                <p:oleObj spid="_x0000_s101188" name="Equation" r:id="rId12" imgW="2247900" imgH="965200" progId="Equation.3">
                  <p:embed/>
                </p:oleObj>
              </mc:Choice>
              <mc:Fallback>
                <p:oleObj name="Equation" r:id="rId12" imgW="2247900" imgH="965200" progId="Equation.3">
                  <p:embed/>
                  <p:pic>
                    <p:nvPicPr>
                      <p:cNvPr id="0" name=""/>
                      <p:cNvPicPr/>
                      <p:nvPr/>
                    </p:nvPicPr>
                    <p:blipFill>
                      <a:blip r:embed="rId13"/>
                      <a:stretch>
                        <a:fillRect/>
                      </a:stretch>
                    </p:blipFill>
                    <p:spPr>
                      <a:xfrm>
                        <a:off x="6114147" y="5070398"/>
                        <a:ext cx="2247900" cy="965200"/>
                      </a:xfrm>
                      <a:prstGeom prst="rect">
                        <a:avLst/>
                      </a:prstGeom>
                    </p:spPr>
                  </p:pic>
                </p:oleObj>
              </mc:Fallback>
            </mc:AlternateContent>
          </a:graphicData>
        </a:graphic>
      </p:graphicFrame>
      <p:sp>
        <p:nvSpPr>
          <p:cNvPr id="30" name="TextBox 29"/>
          <p:cNvSpPr txBox="1"/>
          <p:nvPr/>
        </p:nvSpPr>
        <p:spPr>
          <a:xfrm>
            <a:off x="6019799" y="4933874"/>
            <a:ext cx="2441575" cy="1201737"/>
          </a:xfrm>
          <a:prstGeom prst="roundRect">
            <a:avLst/>
          </a:prstGeom>
          <a:solidFill>
            <a:schemeClr val="tx2">
              <a:lumMod val="20000"/>
              <a:lumOff val="80000"/>
              <a:alpha val="10000"/>
            </a:schemeClr>
          </a:solid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b="1" baseline="30000" dirty="0">
              <a:solidFill>
                <a:srgbClr val="3366FF"/>
              </a:solidFill>
              <a:latin typeface="Arial"/>
              <a:cs typeface="Arial"/>
            </a:endParaRPr>
          </a:p>
        </p:txBody>
      </p:sp>
    </p:spTree>
    <p:extLst>
      <p:ext uri="{BB962C8B-B14F-4D97-AF65-F5344CB8AC3E}">
        <p14:creationId xmlns:p14="http://schemas.microsoft.com/office/powerpoint/2010/main" val="3020504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2E8"/>
        </a:solidFill>
        <a:effectLst/>
      </p:bgPr>
    </p:bg>
    <p:spTree>
      <p:nvGrpSpPr>
        <p:cNvPr id="1" name=""/>
        <p:cNvGrpSpPr/>
        <p:nvPr/>
      </p:nvGrpSpPr>
      <p:grpSpPr>
        <a:xfrm>
          <a:off x="0" y="0"/>
          <a:ext cx="0" cy="0"/>
          <a:chOff x="0" y="0"/>
          <a:chExt cx="0" cy="0"/>
        </a:xfrm>
      </p:grpSpPr>
      <p:grpSp>
        <p:nvGrpSpPr>
          <p:cNvPr id="10" name="Group 9"/>
          <p:cNvGrpSpPr/>
          <p:nvPr/>
        </p:nvGrpSpPr>
        <p:grpSpPr>
          <a:xfrm>
            <a:off x="7028163" y="1493134"/>
            <a:ext cx="2020159" cy="4963314"/>
            <a:chOff x="7123841" y="1510532"/>
            <a:chExt cx="2020159" cy="4963314"/>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3841" y="5434985"/>
              <a:ext cx="1806412" cy="1038861"/>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7331" y="1510532"/>
              <a:ext cx="1788753" cy="1028705"/>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7331" y="2394526"/>
              <a:ext cx="1852968" cy="1065635"/>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7331" y="3404173"/>
              <a:ext cx="1852968" cy="1065635"/>
            </a:xfrm>
            <a:prstGeom prst="rect">
              <a:avLst/>
            </a:prstGeom>
          </p:spPr>
        </p:pic>
        <p:pic>
          <p:nvPicPr>
            <p:cNvPr id="28" name="Picture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7331" y="4395447"/>
              <a:ext cx="1852968" cy="1065635"/>
            </a:xfrm>
            <a:prstGeom prst="rect">
              <a:avLst/>
            </a:prstGeom>
          </p:spPr>
        </p:pic>
        <p:sp>
          <p:nvSpPr>
            <p:cNvPr id="9" name="TextBox 8"/>
            <p:cNvSpPr txBox="1"/>
            <p:nvPr/>
          </p:nvSpPr>
          <p:spPr>
            <a:xfrm>
              <a:off x="7610939" y="1518484"/>
              <a:ext cx="274434" cy="307777"/>
            </a:xfrm>
            <a:prstGeom prst="rect">
              <a:avLst/>
            </a:prstGeom>
            <a:noFill/>
          </p:spPr>
          <p:txBody>
            <a:bodyPr wrap="none" rtlCol="0">
              <a:spAutoFit/>
            </a:bodyPr>
            <a:lstStyle/>
            <a:p>
              <a:r>
                <a:rPr lang="en-US" sz="1400" dirty="0" smtClean="0">
                  <a:latin typeface="Times New Roman"/>
                  <a:cs typeface="Times New Roman"/>
                </a:rPr>
                <a:t>1</a:t>
              </a:r>
              <a:endParaRPr lang="en-US" sz="1400" dirty="0">
                <a:latin typeface="Times New Roman"/>
                <a:cs typeface="Times New Roman"/>
              </a:endParaRPr>
            </a:p>
          </p:txBody>
        </p:sp>
        <p:sp>
          <p:nvSpPr>
            <p:cNvPr id="35" name="TextBox 34"/>
            <p:cNvSpPr txBox="1"/>
            <p:nvPr/>
          </p:nvSpPr>
          <p:spPr>
            <a:xfrm>
              <a:off x="7610939" y="2796069"/>
              <a:ext cx="274434" cy="307777"/>
            </a:xfrm>
            <a:prstGeom prst="rect">
              <a:avLst/>
            </a:prstGeom>
            <a:noFill/>
          </p:spPr>
          <p:txBody>
            <a:bodyPr wrap="none" rtlCol="0">
              <a:spAutoFit/>
            </a:bodyPr>
            <a:lstStyle/>
            <a:p>
              <a:r>
                <a:rPr lang="en-US" sz="1400" dirty="0" smtClean="0">
                  <a:latin typeface="Times New Roman"/>
                  <a:cs typeface="Times New Roman"/>
                </a:rPr>
                <a:t>2</a:t>
              </a:r>
              <a:endParaRPr lang="en-US" sz="1400" dirty="0">
                <a:latin typeface="Times New Roman"/>
                <a:cs typeface="Times New Roman"/>
              </a:endParaRPr>
            </a:p>
          </p:txBody>
        </p:sp>
        <p:sp>
          <p:nvSpPr>
            <p:cNvPr id="36" name="TextBox 35"/>
            <p:cNvSpPr txBox="1"/>
            <p:nvPr/>
          </p:nvSpPr>
          <p:spPr>
            <a:xfrm>
              <a:off x="7626122" y="3816262"/>
              <a:ext cx="274434" cy="307777"/>
            </a:xfrm>
            <a:prstGeom prst="rect">
              <a:avLst/>
            </a:prstGeom>
            <a:noFill/>
          </p:spPr>
          <p:txBody>
            <a:bodyPr wrap="none" rtlCol="0">
              <a:spAutoFit/>
            </a:bodyPr>
            <a:lstStyle/>
            <a:p>
              <a:r>
                <a:rPr lang="en-US" sz="1400" dirty="0" smtClean="0">
                  <a:latin typeface="Times New Roman"/>
                  <a:cs typeface="Times New Roman"/>
                </a:rPr>
                <a:t>3</a:t>
              </a:r>
              <a:endParaRPr lang="en-US" sz="1400" dirty="0">
                <a:latin typeface="Times New Roman"/>
                <a:cs typeface="Times New Roman"/>
              </a:endParaRPr>
            </a:p>
          </p:txBody>
        </p:sp>
        <p:sp>
          <p:nvSpPr>
            <p:cNvPr id="37" name="TextBox 36"/>
            <p:cNvSpPr txBox="1"/>
            <p:nvPr/>
          </p:nvSpPr>
          <p:spPr>
            <a:xfrm>
              <a:off x="7626122" y="6159682"/>
              <a:ext cx="334279" cy="307777"/>
            </a:xfrm>
            <a:prstGeom prst="rect">
              <a:avLst/>
            </a:prstGeom>
            <a:noFill/>
          </p:spPr>
          <p:txBody>
            <a:bodyPr wrap="none" rtlCol="0">
              <a:spAutoFit/>
            </a:bodyPr>
            <a:lstStyle/>
            <a:p>
              <a:r>
                <a:rPr lang="en-US" sz="1400" i="1" dirty="0" smtClean="0">
                  <a:latin typeface="Times New Roman"/>
                  <a:cs typeface="Times New Roman"/>
                </a:rPr>
                <a:t>n</a:t>
              </a:r>
              <a:endParaRPr lang="en-US" sz="1400" i="1" dirty="0">
                <a:latin typeface="Times New Roman"/>
                <a:cs typeface="Times New Roman"/>
              </a:endParaRPr>
            </a:p>
          </p:txBody>
        </p:sp>
        <p:sp>
          <p:nvSpPr>
            <p:cNvPr id="43" name="TextBox 42"/>
            <p:cNvSpPr txBox="1"/>
            <p:nvPr/>
          </p:nvSpPr>
          <p:spPr>
            <a:xfrm>
              <a:off x="8549583" y="2153231"/>
              <a:ext cx="274434" cy="307777"/>
            </a:xfrm>
            <a:prstGeom prst="rect">
              <a:avLst/>
            </a:prstGeom>
            <a:noFill/>
          </p:spPr>
          <p:txBody>
            <a:bodyPr wrap="none" rtlCol="0">
              <a:spAutoFit/>
            </a:bodyPr>
            <a:lstStyle/>
            <a:p>
              <a:r>
                <a:rPr lang="en-US" sz="1400" dirty="0" smtClean="0">
                  <a:latin typeface="Times New Roman"/>
                  <a:cs typeface="Times New Roman"/>
                </a:rPr>
                <a:t>1</a:t>
              </a:r>
              <a:endParaRPr lang="en-US" sz="1400" dirty="0">
                <a:latin typeface="Times New Roman"/>
                <a:cs typeface="Times New Roman"/>
              </a:endParaRPr>
            </a:p>
          </p:txBody>
        </p:sp>
        <p:sp>
          <p:nvSpPr>
            <p:cNvPr id="44" name="TextBox 43"/>
            <p:cNvSpPr txBox="1"/>
            <p:nvPr/>
          </p:nvSpPr>
          <p:spPr>
            <a:xfrm>
              <a:off x="8549583" y="3173056"/>
              <a:ext cx="274434" cy="307777"/>
            </a:xfrm>
            <a:prstGeom prst="rect">
              <a:avLst/>
            </a:prstGeom>
            <a:noFill/>
          </p:spPr>
          <p:txBody>
            <a:bodyPr wrap="none" rtlCol="0">
              <a:spAutoFit/>
            </a:bodyPr>
            <a:lstStyle/>
            <a:p>
              <a:r>
                <a:rPr lang="en-US" sz="1400" dirty="0" smtClean="0">
                  <a:latin typeface="Times New Roman"/>
                  <a:cs typeface="Times New Roman"/>
                </a:rPr>
                <a:t>2</a:t>
              </a:r>
              <a:endParaRPr lang="en-US" sz="1400" dirty="0">
                <a:latin typeface="Times New Roman"/>
                <a:cs typeface="Times New Roman"/>
              </a:endParaRPr>
            </a:p>
          </p:txBody>
        </p:sp>
        <p:sp>
          <p:nvSpPr>
            <p:cNvPr id="46" name="TextBox 45"/>
            <p:cNvSpPr txBox="1"/>
            <p:nvPr/>
          </p:nvSpPr>
          <p:spPr>
            <a:xfrm>
              <a:off x="8535564" y="5204425"/>
              <a:ext cx="608436" cy="307777"/>
            </a:xfrm>
            <a:prstGeom prst="rect">
              <a:avLst/>
            </a:prstGeom>
            <a:noFill/>
          </p:spPr>
          <p:txBody>
            <a:bodyPr wrap="square" rtlCol="0">
              <a:spAutoFit/>
            </a:bodyPr>
            <a:lstStyle/>
            <a:p>
              <a:r>
                <a:rPr lang="en-US" sz="1400" i="1" dirty="0" smtClean="0">
                  <a:latin typeface="Times New Roman"/>
                  <a:cs typeface="Times New Roman"/>
                </a:rPr>
                <a:t>n</a:t>
              </a:r>
              <a:r>
                <a:rPr lang="en-US" sz="1400" dirty="0" smtClean="0">
                  <a:latin typeface="Times New Roman"/>
                  <a:cs typeface="Times New Roman"/>
                </a:rPr>
                <a:t>−1</a:t>
              </a:r>
              <a:endParaRPr lang="en-US" sz="1400" i="1" dirty="0">
                <a:latin typeface="Times New Roman"/>
                <a:cs typeface="Times New Roman"/>
              </a:endParaRPr>
            </a:p>
          </p:txBody>
        </p:sp>
        <p:sp>
          <p:nvSpPr>
            <p:cNvPr id="48" name="Oval 47"/>
            <p:cNvSpPr/>
            <p:nvPr/>
          </p:nvSpPr>
          <p:spPr>
            <a:xfrm>
              <a:off x="7920360" y="1527365"/>
              <a:ext cx="314832" cy="313206"/>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9" name="Oval 48"/>
            <p:cNvSpPr/>
            <p:nvPr/>
          </p:nvSpPr>
          <p:spPr>
            <a:xfrm>
              <a:off x="7920360" y="2787509"/>
              <a:ext cx="314832" cy="313206"/>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50" name="Oval 49"/>
            <p:cNvSpPr/>
            <p:nvPr/>
          </p:nvSpPr>
          <p:spPr>
            <a:xfrm>
              <a:off x="7931836" y="3801952"/>
              <a:ext cx="314832" cy="313206"/>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51" name="Oval 50"/>
            <p:cNvSpPr/>
            <p:nvPr/>
          </p:nvSpPr>
          <p:spPr>
            <a:xfrm>
              <a:off x="7934431" y="4793160"/>
              <a:ext cx="314832" cy="313206"/>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52" name="Oval 51"/>
            <p:cNvSpPr/>
            <p:nvPr/>
          </p:nvSpPr>
          <p:spPr>
            <a:xfrm>
              <a:off x="7900556" y="6154253"/>
              <a:ext cx="314832" cy="313206"/>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53" name="Oval 52"/>
            <p:cNvSpPr/>
            <p:nvPr/>
          </p:nvSpPr>
          <p:spPr>
            <a:xfrm>
              <a:off x="7610939" y="1984561"/>
              <a:ext cx="178483" cy="178630"/>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7821806" y="1974601"/>
              <a:ext cx="178483" cy="178630"/>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8319587" y="1984561"/>
              <a:ext cx="178483" cy="178630"/>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7808800" y="3110668"/>
              <a:ext cx="178483" cy="178630"/>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7811314" y="4124039"/>
              <a:ext cx="178483" cy="178630"/>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811314" y="5129718"/>
              <a:ext cx="178483" cy="178630"/>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Correlation energy: </a:t>
            </a:r>
            <a:r>
              <a:rPr lang="en-US" dirty="0" err="1" smtClean="0"/>
              <a:t>MP</a:t>
            </a:r>
            <a:r>
              <a:rPr lang="en-US" i="1" dirty="0" err="1" smtClean="0"/>
              <a:t>n</a:t>
            </a:r>
            <a:endParaRPr lang="en-US" i="1" dirty="0"/>
          </a:p>
        </p:txBody>
      </p:sp>
      <p:sp>
        <p:nvSpPr>
          <p:cNvPr id="6" name="Slide Number Placeholder 5"/>
          <p:cNvSpPr>
            <a:spLocks noGrp="1"/>
          </p:cNvSpPr>
          <p:nvPr>
            <p:ph type="sldNum" sz="quarter" idx="12"/>
          </p:nvPr>
        </p:nvSpPr>
        <p:spPr/>
        <p:txBody>
          <a:bodyPr/>
          <a:lstStyle/>
          <a:p>
            <a:fld id="{DCBB5AB0-7DB0-494A-BF7C-E5E609CE9578}" type="slidenum">
              <a:rPr lang="en-US" smtClean="0"/>
              <a:t>23</a:t>
            </a:fld>
            <a:endParaRPr lang="en-US"/>
          </a:p>
        </p:txBody>
      </p:sp>
      <p:graphicFrame>
        <p:nvGraphicFramePr>
          <p:cNvPr id="21" name="Content Placeholder 6"/>
          <p:cNvGraphicFramePr>
            <a:graphicFrameLocks noChangeAspect="1"/>
          </p:cNvGraphicFramePr>
          <p:nvPr>
            <p:extLst>
              <p:ext uri="{D42A27DB-BD31-4B8C-83A1-F6EECF244321}">
                <p14:modId xmlns:p14="http://schemas.microsoft.com/office/powerpoint/2010/main" val="285475923"/>
              </p:ext>
            </p:extLst>
          </p:nvPr>
        </p:nvGraphicFramePr>
        <p:xfrm>
          <a:off x="808038" y="3146425"/>
          <a:ext cx="6083300" cy="1460500"/>
        </p:xfrm>
        <a:graphic>
          <a:graphicData uri="http://schemas.openxmlformats.org/presentationml/2006/ole">
            <mc:AlternateContent xmlns:mc="http://schemas.openxmlformats.org/markup-compatibility/2006">
              <mc:Choice xmlns:v="urn:schemas-microsoft-com:vml" Requires="v">
                <p:oleObj spid="_x0000_s162986" name="Equation" r:id="rId7" imgW="6083300" imgH="1460500" progId="Equation.3">
                  <p:embed/>
                </p:oleObj>
              </mc:Choice>
              <mc:Fallback>
                <p:oleObj name="Equation" r:id="rId7" imgW="6083300" imgH="1460500" progId="Equation.3">
                  <p:embed/>
                  <p:pic>
                    <p:nvPicPr>
                      <p:cNvPr id="0" name=""/>
                      <p:cNvPicPr/>
                      <p:nvPr/>
                    </p:nvPicPr>
                    <p:blipFill>
                      <a:blip r:embed="rId8"/>
                      <a:stretch>
                        <a:fillRect/>
                      </a:stretch>
                    </p:blipFill>
                    <p:spPr>
                      <a:xfrm>
                        <a:off x="808038" y="3146425"/>
                        <a:ext cx="6083300" cy="1460500"/>
                      </a:xfrm>
                      <a:prstGeom prst="rect">
                        <a:avLst/>
                      </a:prstGeom>
                    </p:spPr>
                  </p:pic>
                </p:oleObj>
              </mc:Fallback>
            </mc:AlternateContent>
          </a:graphicData>
        </a:graphic>
      </p:graphicFrame>
      <p:sp>
        <p:nvSpPr>
          <p:cNvPr id="24" name="TextBox 23"/>
          <p:cNvSpPr txBox="1"/>
          <p:nvPr/>
        </p:nvSpPr>
        <p:spPr>
          <a:xfrm>
            <a:off x="1149643" y="4740490"/>
            <a:ext cx="1444363" cy="369332"/>
          </a:xfrm>
          <a:prstGeom prst="rect">
            <a:avLst/>
          </a:prstGeom>
          <a:noFill/>
        </p:spPr>
        <p:txBody>
          <a:bodyPr wrap="square" rtlCol="0">
            <a:spAutoFit/>
          </a:bodyPr>
          <a:lstStyle/>
          <a:p>
            <a:pPr algn="ctr"/>
            <a:r>
              <a:rPr lang="en-US" b="1" dirty="0" smtClean="0">
                <a:solidFill>
                  <a:srgbClr val="3366FF"/>
                </a:solidFill>
                <a:latin typeface="Arial"/>
                <a:cs typeface="Arial"/>
              </a:rPr>
              <a:t>Extensive</a:t>
            </a:r>
            <a:endParaRPr lang="en-US" b="1" dirty="0">
              <a:solidFill>
                <a:srgbClr val="3366FF"/>
              </a:solidFill>
              <a:latin typeface="Arial"/>
              <a:cs typeface="Arial"/>
            </a:endParaRPr>
          </a:p>
        </p:txBody>
      </p:sp>
      <p:sp>
        <p:nvSpPr>
          <p:cNvPr id="25" name="Oval 24"/>
          <p:cNvSpPr/>
          <p:nvPr/>
        </p:nvSpPr>
        <p:spPr>
          <a:xfrm>
            <a:off x="1561061" y="4118548"/>
            <a:ext cx="621528" cy="619495"/>
          </a:xfrm>
          <a:prstGeom prst="ellipse">
            <a:avLst/>
          </a:prstGeom>
          <a:solidFill>
            <a:schemeClr val="tx2">
              <a:lumMod val="40000"/>
              <a:lumOff val="60000"/>
              <a:alpha val="2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560749" y="3253612"/>
            <a:ext cx="621528" cy="619495"/>
          </a:xfrm>
          <a:prstGeom prst="ellipse">
            <a:avLst/>
          </a:prstGeom>
          <a:solidFill>
            <a:schemeClr val="accent3">
              <a:lumMod val="60000"/>
              <a:lumOff val="40000"/>
              <a:alpha val="2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213004" y="3044838"/>
            <a:ext cx="621528" cy="619495"/>
          </a:xfrm>
          <a:prstGeom prst="ellipse">
            <a:avLst/>
          </a:prstGeom>
          <a:solidFill>
            <a:schemeClr val="accent2">
              <a:lumMod val="60000"/>
              <a:lumOff val="40000"/>
              <a:alpha val="2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22" name="Oval 21"/>
          <p:cNvSpPr/>
          <p:nvPr/>
        </p:nvSpPr>
        <p:spPr>
          <a:xfrm>
            <a:off x="3803372" y="3563359"/>
            <a:ext cx="621528" cy="619495"/>
          </a:xfrm>
          <a:prstGeom prst="ellipse">
            <a:avLst/>
          </a:prstGeom>
          <a:solidFill>
            <a:schemeClr val="accent6">
              <a:lumMod val="60000"/>
              <a:lumOff val="40000"/>
              <a:alpha val="2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 name="Content Placeholder 6"/>
          <p:cNvGraphicFramePr>
            <a:graphicFrameLocks noChangeAspect="1"/>
          </p:cNvGraphicFramePr>
          <p:nvPr>
            <p:extLst>
              <p:ext uri="{D42A27DB-BD31-4B8C-83A1-F6EECF244321}">
                <p14:modId xmlns:p14="http://schemas.microsoft.com/office/powerpoint/2010/main" val="1973886923"/>
              </p:ext>
            </p:extLst>
          </p:nvPr>
        </p:nvGraphicFramePr>
        <p:xfrm>
          <a:off x="4275138" y="2613025"/>
          <a:ext cx="533400" cy="381000"/>
        </p:xfrm>
        <a:graphic>
          <a:graphicData uri="http://schemas.openxmlformats.org/presentationml/2006/ole">
            <mc:AlternateContent xmlns:mc="http://schemas.openxmlformats.org/markup-compatibility/2006">
              <mc:Choice xmlns:v="urn:schemas-microsoft-com:vml" Requires="v">
                <p:oleObj spid="_x0000_s162987" name="Equation" r:id="rId9" imgW="533400" imgH="381000" progId="Equation.3">
                  <p:embed/>
                </p:oleObj>
              </mc:Choice>
              <mc:Fallback>
                <p:oleObj name="Equation" r:id="rId9" imgW="533400" imgH="381000" progId="Equation.3">
                  <p:embed/>
                  <p:pic>
                    <p:nvPicPr>
                      <p:cNvPr id="0" name=""/>
                      <p:cNvPicPr/>
                      <p:nvPr/>
                    </p:nvPicPr>
                    <p:blipFill>
                      <a:blip r:embed="rId10"/>
                      <a:stretch>
                        <a:fillRect/>
                      </a:stretch>
                    </p:blipFill>
                    <p:spPr>
                      <a:xfrm>
                        <a:off x="4275138" y="2613025"/>
                        <a:ext cx="533400" cy="381000"/>
                      </a:xfrm>
                      <a:prstGeom prst="rect">
                        <a:avLst/>
                      </a:prstGeom>
                    </p:spPr>
                  </p:pic>
                </p:oleObj>
              </mc:Fallback>
            </mc:AlternateContent>
          </a:graphicData>
        </a:graphic>
      </p:graphicFrame>
      <p:graphicFrame>
        <p:nvGraphicFramePr>
          <p:cNvPr id="19" name="Content Placeholder 6"/>
          <p:cNvGraphicFramePr>
            <a:graphicFrameLocks noChangeAspect="1"/>
          </p:cNvGraphicFramePr>
          <p:nvPr>
            <p:extLst>
              <p:ext uri="{D42A27DB-BD31-4B8C-83A1-F6EECF244321}">
                <p14:modId xmlns:p14="http://schemas.microsoft.com/office/powerpoint/2010/main" val="2816451908"/>
              </p:ext>
            </p:extLst>
          </p:nvPr>
        </p:nvGraphicFramePr>
        <p:xfrm>
          <a:off x="3917286" y="4183403"/>
          <a:ext cx="393700" cy="381000"/>
        </p:xfrm>
        <a:graphic>
          <a:graphicData uri="http://schemas.openxmlformats.org/presentationml/2006/ole">
            <mc:AlternateContent xmlns:mc="http://schemas.openxmlformats.org/markup-compatibility/2006">
              <mc:Choice xmlns:v="urn:schemas-microsoft-com:vml" Requires="v">
                <p:oleObj spid="_x0000_s162988" name="Equation" r:id="rId11" imgW="393700" imgH="381000" progId="Equation.3">
                  <p:embed/>
                </p:oleObj>
              </mc:Choice>
              <mc:Fallback>
                <p:oleObj name="Equation" r:id="rId11" imgW="393700" imgH="381000" progId="Equation.3">
                  <p:embed/>
                  <p:pic>
                    <p:nvPicPr>
                      <p:cNvPr id="0" name=""/>
                      <p:cNvPicPr/>
                      <p:nvPr/>
                    </p:nvPicPr>
                    <p:blipFill>
                      <a:blip r:embed="rId12"/>
                      <a:stretch>
                        <a:fillRect/>
                      </a:stretch>
                    </p:blipFill>
                    <p:spPr>
                      <a:xfrm>
                        <a:off x="3917286" y="4183403"/>
                        <a:ext cx="393700" cy="381000"/>
                      </a:xfrm>
                      <a:prstGeom prst="rect">
                        <a:avLst/>
                      </a:prstGeom>
                    </p:spPr>
                  </p:pic>
                </p:oleObj>
              </mc:Fallback>
            </mc:AlternateContent>
          </a:graphicData>
        </a:graphic>
      </p:graphicFrame>
      <p:sp>
        <p:nvSpPr>
          <p:cNvPr id="20" name="TextBox 19"/>
          <p:cNvSpPr txBox="1"/>
          <p:nvPr/>
        </p:nvSpPr>
        <p:spPr>
          <a:xfrm>
            <a:off x="1852720" y="1417638"/>
            <a:ext cx="5453783" cy="408623"/>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rgbClr val="7F7F7F"/>
                </a:solidFill>
                <a:latin typeface="Arial"/>
                <a:cs typeface="Arial"/>
              </a:rPr>
              <a:t>According to Goldstone’s </a:t>
            </a:r>
            <a:r>
              <a:rPr lang="en-US" b="1" dirty="0" smtClean="0">
                <a:solidFill>
                  <a:srgbClr val="3366FF"/>
                </a:solidFill>
                <a:latin typeface="Arial"/>
                <a:cs typeface="Arial"/>
              </a:rPr>
              <a:t>linked-diagram theorem</a:t>
            </a:r>
            <a:endParaRPr lang="en-US" b="1" baseline="30000" dirty="0">
              <a:solidFill>
                <a:srgbClr val="3366FF"/>
              </a:solidFill>
              <a:latin typeface="Arial"/>
              <a:cs typeface="Arial"/>
            </a:endParaRPr>
          </a:p>
        </p:txBody>
      </p:sp>
    </p:spTree>
    <p:extLst>
      <p:ext uri="{BB962C8B-B14F-4D97-AF65-F5344CB8AC3E}">
        <p14:creationId xmlns:p14="http://schemas.microsoft.com/office/powerpoint/2010/main" val="30939375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Exact </a:t>
            </a:r>
            <a:r>
              <a:rPr lang="en-US" dirty="0" smtClean="0"/>
              <a:t>energy</a:t>
            </a:r>
            <a:endParaRPr lang="en-US" sz="1600" dirty="0"/>
          </a:p>
        </p:txBody>
      </p:sp>
      <p:sp>
        <p:nvSpPr>
          <p:cNvPr id="6" name="Slide Number Placeholder 5"/>
          <p:cNvSpPr>
            <a:spLocks noGrp="1"/>
          </p:cNvSpPr>
          <p:nvPr>
            <p:ph type="sldNum" sz="quarter" idx="12"/>
          </p:nvPr>
        </p:nvSpPr>
        <p:spPr/>
        <p:txBody>
          <a:bodyPr/>
          <a:lstStyle/>
          <a:p>
            <a:fld id="{DCBB5AB0-7DB0-494A-BF7C-E5E609CE9578}" type="slidenum">
              <a:rPr lang="en-US" smtClean="0"/>
              <a:t>24</a:t>
            </a:fld>
            <a:endParaRPr lang="en-US"/>
          </a:p>
        </p:txBody>
      </p:sp>
      <p:graphicFrame>
        <p:nvGraphicFramePr>
          <p:cNvPr id="21" name="Content Placeholder 6"/>
          <p:cNvGraphicFramePr>
            <a:graphicFrameLocks noChangeAspect="1"/>
          </p:cNvGraphicFramePr>
          <p:nvPr>
            <p:extLst>
              <p:ext uri="{D42A27DB-BD31-4B8C-83A1-F6EECF244321}">
                <p14:modId xmlns:p14="http://schemas.microsoft.com/office/powerpoint/2010/main" val="1418815416"/>
              </p:ext>
            </p:extLst>
          </p:nvPr>
        </p:nvGraphicFramePr>
        <p:xfrm>
          <a:off x="1857375" y="3197644"/>
          <a:ext cx="5537200" cy="995362"/>
        </p:xfrm>
        <a:graphic>
          <a:graphicData uri="http://schemas.openxmlformats.org/presentationml/2006/ole">
            <mc:AlternateContent xmlns:mc="http://schemas.openxmlformats.org/markup-compatibility/2006">
              <mc:Choice xmlns:v="urn:schemas-microsoft-com:vml" Requires="v">
                <p:oleObj spid="_x0000_s28048" name="Equation" r:id="rId4" imgW="5537200" imgH="939800" progId="Equation.3">
                  <p:embed/>
                </p:oleObj>
              </mc:Choice>
              <mc:Fallback>
                <p:oleObj name="Equation" r:id="rId4" imgW="5537200" imgH="939800" progId="Equation.3">
                  <p:embed/>
                  <p:pic>
                    <p:nvPicPr>
                      <p:cNvPr id="0" name=""/>
                      <p:cNvPicPr/>
                      <p:nvPr/>
                    </p:nvPicPr>
                    <p:blipFill>
                      <a:blip r:embed="rId5"/>
                      <a:stretch>
                        <a:fillRect/>
                      </a:stretch>
                    </p:blipFill>
                    <p:spPr>
                      <a:xfrm>
                        <a:off x="1857375" y="3197644"/>
                        <a:ext cx="5537200" cy="995362"/>
                      </a:xfrm>
                      <a:prstGeom prst="rect">
                        <a:avLst/>
                      </a:prstGeom>
                    </p:spPr>
                  </p:pic>
                </p:oleObj>
              </mc:Fallback>
            </mc:AlternateContent>
          </a:graphicData>
        </a:graphic>
      </p:graphicFrame>
      <p:sp>
        <p:nvSpPr>
          <p:cNvPr id="24" name="TextBox 23"/>
          <p:cNvSpPr txBox="1"/>
          <p:nvPr/>
        </p:nvSpPr>
        <p:spPr>
          <a:xfrm>
            <a:off x="834649" y="2233805"/>
            <a:ext cx="7302500" cy="715089"/>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rgbClr val="7F7F7F"/>
                </a:solidFill>
                <a:latin typeface="Arial"/>
                <a:cs typeface="Arial"/>
              </a:rPr>
              <a:t>This completes our proof of the </a:t>
            </a:r>
            <a:r>
              <a:rPr lang="en-US" b="1" dirty="0" err="1" smtClean="0">
                <a:solidFill>
                  <a:srgbClr val="3366FF"/>
                </a:solidFill>
                <a:latin typeface="Arial"/>
                <a:cs typeface="Arial"/>
              </a:rPr>
              <a:t>extensivity</a:t>
            </a:r>
            <a:r>
              <a:rPr lang="en-US" b="1" dirty="0" smtClean="0">
                <a:solidFill>
                  <a:srgbClr val="3366FF"/>
                </a:solidFill>
                <a:latin typeface="Arial"/>
                <a:cs typeface="Arial"/>
              </a:rPr>
              <a:t> of energy </a:t>
            </a:r>
            <a:r>
              <a:rPr lang="en-US" dirty="0" smtClean="0">
                <a:solidFill>
                  <a:srgbClr val="7F7F7F"/>
                </a:solidFill>
                <a:latin typeface="Arial"/>
                <a:cs typeface="Arial"/>
              </a:rPr>
              <a:t>for electrically neutral perfect crystals </a:t>
            </a:r>
            <a:endParaRPr lang="en-US" dirty="0">
              <a:solidFill>
                <a:srgbClr val="7F7F7F"/>
              </a:solidFill>
              <a:latin typeface="Arial"/>
              <a:cs typeface="Arial"/>
            </a:endParaRPr>
          </a:p>
        </p:txBody>
      </p:sp>
      <p:sp>
        <p:nvSpPr>
          <p:cNvPr id="25" name="TextBox 24"/>
          <p:cNvSpPr txBox="1"/>
          <p:nvPr/>
        </p:nvSpPr>
        <p:spPr>
          <a:xfrm>
            <a:off x="3748931" y="4193006"/>
            <a:ext cx="1654827" cy="369332"/>
          </a:xfrm>
          <a:prstGeom prst="rect">
            <a:avLst/>
          </a:prstGeom>
          <a:noFill/>
        </p:spPr>
        <p:txBody>
          <a:bodyPr wrap="square" rtlCol="0">
            <a:spAutoFit/>
          </a:bodyPr>
          <a:lstStyle/>
          <a:p>
            <a:pPr algn="ctr"/>
            <a:r>
              <a:rPr lang="en-US" b="1" dirty="0" smtClean="0">
                <a:solidFill>
                  <a:srgbClr val="3366FF"/>
                </a:solidFill>
                <a:latin typeface="Arial"/>
                <a:cs typeface="Arial"/>
              </a:rPr>
              <a:t>All extensive</a:t>
            </a:r>
            <a:endParaRPr lang="en-US" b="1" dirty="0">
              <a:solidFill>
                <a:srgbClr val="3366FF"/>
              </a:solidFill>
              <a:latin typeface="Arial"/>
              <a:cs typeface="Arial"/>
            </a:endParaRPr>
          </a:p>
        </p:txBody>
      </p:sp>
    </p:spTree>
    <p:extLst>
      <p:ext uri="{BB962C8B-B14F-4D97-AF65-F5344CB8AC3E}">
        <p14:creationId xmlns:p14="http://schemas.microsoft.com/office/powerpoint/2010/main" val="40900899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err="1" smtClean="0"/>
              <a:t>Intensivity</a:t>
            </a:r>
            <a:endParaRPr lang="en-US" dirty="0"/>
          </a:p>
        </p:txBody>
      </p:sp>
      <p:sp>
        <p:nvSpPr>
          <p:cNvPr id="7" name="TextBox 6"/>
          <p:cNvSpPr txBox="1"/>
          <p:nvPr/>
        </p:nvSpPr>
        <p:spPr>
          <a:xfrm>
            <a:off x="1635277" y="1233339"/>
            <a:ext cx="5867674" cy="408623"/>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b="1" dirty="0" smtClean="0">
                <a:solidFill>
                  <a:srgbClr val="3366FF"/>
                </a:solidFill>
                <a:latin typeface="Arial"/>
                <a:cs typeface="Arial"/>
              </a:rPr>
              <a:t>Energy density </a:t>
            </a:r>
            <a:r>
              <a:rPr lang="en-US" dirty="0" smtClean="0">
                <a:solidFill>
                  <a:schemeClr val="bg1">
                    <a:lumMod val="50000"/>
                  </a:schemeClr>
                </a:solidFill>
                <a:latin typeface="Arial"/>
                <a:cs typeface="Arial"/>
              </a:rPr>
              <a:t>is asymptotically constant with </a:t>
            </a:r>
            <a:r>
              <a:rPr lang="en-US" b="1" dirty="0" smtClean="0">
                <a:solidFill>
                  <a:srgbClr val="3366FF"/>
                </a:solidFill>
                <a:latin typeface="Arial"/>
                <a:cs typeface="Arial"/>
              </a:rPr>
              <a:t>volume</a:t>
            </a:r>
            <a:endParaRPr lang="en-US" b="1" dirty="0">
              <a:solidFill>
                <a:srgbClr val="3366FF"/>
              </a:solidFill>
              <a:latin typeface="Arial"/>
              <a:cs typeface="Arial"/>
            </a:endParaRPr>
          </a:p>
        </p:txBody>
      </p:sp>
      <p:graphicFrame>
        <p:nvGraphicFramePr>
          <p:cNvPr id="8" name="Chart 7"/>
          <p:cNvGraphicFramePr/>
          <p:nvPr>
            <p:extLst>
              <p:ext uri="{D42A27DB-BD31-4B8C-83A1-F6EECF244321}">
                <p14:modId xmlns:p14="http://schemas.microsoft.com/office/powerpoint/2010/main" val="2811027390"/>
              </p:ext>
            </p:extLst>
          </p:nvPr>
        </p:nvGraphicFramePr>
        <p:xfrm>
          <a:off x="2007164" y="1833781"/>
          <a:ext cx="5123894" cy="430235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011641" y="3302897"/>
            <a:ext cx="684765" cy="369332"/>
          </a:xfrm>
          <a:prstGeom prst="rect">
            <a:avLst/>
          </a:prstGeom>
          <a:noFill/>
        </p:spPr>
        <p:txBody>
          <a:bodyPr wrap="none" rtlCol="0">
            <a:spAutoFit/>
          </a:bodyPr>
          <a:lstStyle/>
          <a:p>
            <a:pPr algn="ctr"/>
            <a:r>
              <a:rPr lang="en-US" dirty="0" smtClean="0">
                <a:solidFill>
                  <a:srgbClr val="3366FF"/>
                </a:solidFill>
                <a:latin typeface="Arial"/>
                <a:cs typeface="Arial"/>
              </a:rPr>
              <a:t>CCD</a:t>
            </a:r>
            <a:endParaRPr lang="en-US" dirty="0">
              <a:solidFill>
                <a:srgbClr val="3366FF"/>
              </a:solidFill>
              <a:latin typeface="Arial"/>
              <a:cs typeface="Arial"/>
            </a:endParaRPr>
          </a:p>
        </p:txBody>
      </p:sp>
      <p:sp>
        <p:nvSpPr>
          <p:cNvPr id="11" name="TextBox 10"/>
          <p:cNvSpPr txBox="1"/>
          <p:nvPr/>
        </p:nvSpPr>
        <p:spPr>
          <a:xfrm>
            <a:off x="6019800" y="4642528"/>
            <a:ext cx="582198" cy="369332"/>
          </a:xfrm>
          <a:prstGeom prst="rect">
            <a:avLst/>
          </a:prstGeom>
          <a:noFill/>
        </p:spPr>
        <p:txBody>
          <a:bodyPr wrap="none" rtlCol="0">
            <a:spAutoFit/>
          </a:bodyPr>
          <a:lstStyle/>
          <a:p>
            <a:r>
              <a:rPr lang="en-US" dirty="0" smtClean="0">
                <a:solidFill>
                  <a:schemeClr val="accent2">
                    <a:lumMod val="75000"/>
                  </a:schemeClr>
                </a:solidFill>
                <a:latin typeface="Arial"/>
                <a:cs typeface="Arial"/>
              </a:rPr>
              <a:t>CID</a:t>
            </a:r>
            <a:endParaRPr lang="en-US" dirty="0">
              <a:solidFill>
                <a:schemeClr val="accent2">
                  <a:lumMod val="75000"/>
                </a:schemeClr>
              </a:solidFill>
              <a:latin typeface="Arial"/>
              <a:cs typeface="Arial"/>
            </a:endParaRPr>
          </a:p>
        </p:txBody>
      </p:sp>
      <p:sp>
        <p:nvSpPr>
          <p:cNvPr id="12" name="TextBox 11"/>
          <p:cNvSpPr txBox="1"/>
          <p:nvPr/>
        </p:nvSpPr>
        <p:spPr>
          <a:xfrm>
            <a:off x="7006176" y="3324332"/>
            <a:ext cx="1846019" cy="923330"/>
          </a:xfrm>
          <a:prstGeom prst="rect">
            <a:avLst/>
          </a:prstGeom>
          <a:noFill/>
        </p:spPr>
        <p:txBody>
          <a:bodyPr wrap="square" rtlCol="0">
            <a:spAutoFit/>
          </a:bodyPr>
          <a:lstStyle/>
          <a:p>
            <a:pPr algn="ctr"/>
            <a:r>
              <a:rPr lang="en-US" dirty="0" smtClean="0">
                <a:solidFill>
                  <a:schemeClr val="bg1">
                    <a:lumMod val="50000"/>
                  </a:schemeClr>
                </a:solidFill>
                <a:latin typeface="Arial"/>
                <a:cs typeface="Arial"/>
              </a:rPr>
              <a:t>Reaches a finite and nonzero value</a:t>
            </a:r>
            <a:endParaRPr lang="en-US" b="1" dirty="0" smtClean="0">
              <a:solidFill>
                <a:srgbClr val="3366FF"/>
              </a:solidFill>
              <a:latin typeface="Arial"/>
              <a:cs typeface="Arial"/>
            </a:endParaRPr>
          </a:p>
        </p:txBody>
      </p:sp>
      <p:sp>
        <p:nvSpPr>
          <p:cNvPr id="13" name="Rectangle 12"/>
          <p:cNvSpPr/>
          <p:nvPr/>
        </p:nvSpPr>
        <p:spPr>
          <a:xfrm>
            <a:off x="6019800" y="5588307"/>
            <a:ext cx="1882558" cy="646331"/>
          </a:xfrm>
          <a:prstGeom prst="rect">
            <a:avLst/>
          </a:prstGeom>
        </p:spPr>
        <p:txBody>
          <a:bodyPr wrap="square">
            <a:spAutoFit/>
          </a:bodyPr>
          <a:lstStyle/>
          <a:p>
            <a:pPr algn="ctr"/>
            <a:r>
              <a:rPr lang="en-US" b="1" dirty="0">
                <a:solidFill>
                  <a:srgbClr val="3366FF"/>
                </a:solidFill>
                <a:latin typeface="Arial"/>
                <a:cs typeface="Arial"/>
              </a:rPr>
              <a:t>thermodynamic limit</a:t>
            </a:r>
          </a:p>
        </p:txBody>
      </p:sp>
      <p:sp>
        <p:nvSpPr>
          <p:cNvPr id="14" name="TextBox 13"/>
          <p:cNvSpPr txBox="1"/>
          <p:nvPr/>
        </p:nvSpPr>
        <p:spPr>
          <a:xfrm>
            <a:off x="7006176" y="4664977"/>
            <a:ext cx="1846019" cy="923330"/>
          </a:xfrm>
          <a:prstGeom prst="rect">
            <a:avLst/>
          </a:prstGeom>
          <a:noFill/>
        </p:spPr>
        <p:txBody>
          <a:bodyPr wrap="square" rtlCol="0">
            <a:spAutoFit/>
          </a:bodyPr>
          <a:lstStyle/>
          <a:p>
            <a:pPr algn="ctr"/>
            <a:r>
              <a:rPr lang="en-US" dirty="0" smtClean="0">
                <a:solidFill>
                  <a:schemeClr val="bg1">
                    <a:lumMod val="50000"/>
                  </a:schemeClr>
                </a:solidFill>
                <a:latin typeface="Arial"/>
                <a:cs typeface="Arial"/>
              </a:rPr>
              <a:t>Slowly, steadily approaches zero</a:t>
            </a:r>
            <a:endParaRPr lang="en-US" b="1" dirty="0" smtClean="0">
              <a:solidFill>
                <a:srgbClr val="3366FF"/>
              </a:solidFill>
              <a:latin typeface="Arial"/>
              <a:cs typeface="Arial"/>
            </a:endParaRPr>
          </a:p>
        </p:txBody>
      </p:sp>
      <p:graphicFrame>
        <p:nvGraphicFramePr>
          <p:cNvPr id="15" name="Content Placeholder 6"/>
          <p:cNvGraphicFramePr>
            <a:graphicFrameLocks noChangeAspect="1"/>
          </p:cNvGraphicFramePr>
          <p:nvPr>
            <p:extLst>
              <p:ext uri="{D42A27DB-BD31-4B8C-83A1-F6EECF244321}">
                <p14:modId xmlns:p14="http://schemas.microsoft.com/office/powerpoint/2010/main" val="816083602"/>
              </p:ext>
            </p:extLst>
          </p:nvPr>
        </p:nvGraphicFramePr>
        <p:xfrm>
          <a:off x="6411014" y="2134193"/>
          <a:ext cx="2319337" cy="757238"/>
        </p:xfrm>
        <a:graphic>
          <a:graphicData uri="http://schemas.openxmlformats.org/presentationml/2006/ole">
            <mc:AlternateContent xmlns:mc="http://schemas.openxmlformats.org/markup-compatibility/2006">
              <mc:Choice xmlns:v="urn:schemas-microsoft-com:vml" Requires="v">
                <p:oleObj spid="_x0000_s232450" name="Equation" r:id="rId5" imgW="1320800" imgH="406400" progId="Equation.3">
                  <p:embed/>
                </p:oleObj>
              </mc:Choice>
              <mc:Fallback>
                <p:oleObj name="Equation" r:id="rId5" imgW="1320800" imgH="406400" progId="Equation.3">
                  <p:embed/>
                  <p:pic>
                    <p:nvPicPr>
                      <p:cNvPr id="0" name=""/>
                      <p:cNvPicPr/>
                      <p:nvPr/>
                    </p:nvPicPr>
                    <p:blipFill>
                      <a:blip r:embed="rId6"/>
                      <a:stretch>
                        <a:fillRect/>
                      </a:stretch>
                    </p:blipFill>
                    <p:spPr>
                      <a:xfrm>
                        <a:off x="6411014" y="2134193"/>
                        <a:ext cx="2319337" cy="757238"/>
                      </a:xfrm>
                      <a:prstGeom prst="rect">
                        <a:avLst/>
                      </a:prstGeom>
                    </p:spPr>
                  </p:pic>
                </p:oleObj>
              </mc:Fallback>
            </mc:AlternateContent>
          </a:graphicData>
        </a:graphic>
      </p:graphicFrame>
      <p:pic>
        <p:nvPicPr>
          <p:cNvPr id="16" name="Picture 15"/>
          <p:cNvPicPr>
            <a:picLocks noChangeAspect="1"/>
          </p:cNvPicPr>
          <p:nvPr/>
        </p:nvPicPr>
        <p:blipFill>
          <a:blip r:embed="rId7"/>
          <a:stretch>
            <a:fillRect/>
          </a:stretch>
        </p:blipFill>
        <p:spPr>
          <a:xfrm>
            <a:off x="7020350" y="2013591"/>
            <a:ext cx="584199" cy="1005166"/>
          </a:xfrm>
          <a:prstGeom prst="rect">
            <a:avLst/>
          </a:prstGeom>
        </p:spPr>
      </p:pic>
      <p:sp>
        <p:nvSpPr>
          <p:cNvPr id="17" name="Slide Number Placeholder 5"/>
          <p:cNvSpPr>
            <a:spLocks noGrp="1"/>
          </p:cNvSpPr>
          <p:nvPr>
            <p:ph type="sldNum" sz="quarter" idx="12"/>
          </p:nvPr>
        </p:nvSpPr>
        <p:spPr>
          <a:xfrm>
            <a:off x="6553200" y="6356350"/>
            <a:ext cx="2133600" cy="365125"/>
          </a:xfrm>
        </p:spPr>
        <p:txBody>
          <a:bodyPr/>
          <a:lstStyle/>
          <a:p>
            <a:fld id="{DCBB5AB0-7DB0-494A-BF7C-E5E609CE9578}" type="slidenum">
              <a:rPr lang="en-US" smtClean="0"/>
              <a:t>3</a:t>
            </a:fld>
            <a:endParaRPr lang="en-US" dirty="0"/>
          </a:p>
        </p:txBody>
      </p:sp>
    </p:spTree>
    <p:extLst>
      <p:ext uri="{BB962C8B-B14F-4D97-AF65-F5344CB8AC3E}">
        <p14:creationId xmlns:p14="http://schemas.microsoft.com/office/powerpoint/2010/main" val="17418454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energy extensive?</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4</a:t>
            </a:fld>
            <a:endParaRPr lang="en-US" dirty="0"/>
          </a:p>
        </p:txBody>
      </p:sp>
      <p:grpSp>
        <p:nvGrpSpPr>
          <p:cNvPr id="9" name="Group 8"/>
          <p:cNvGrpSpPr/>
          <p:nvPr/>
        </p:nvGrpSpPr>
        <p:grpSpPr>
          <a:xfrm>
            <a:off x="3516720" y="2091338"/>
            <a:ext cx="666004" cy="673700"/>
            <a:chOff x="4104442" y="3391734"/>
            <a:chExt cx="666004" cy="673700"/>
          </a:xfrm>
        </p:grpSpPr>
        <p:sp>
          <p:nvSpPr>
            <p:cNvPr id="7" name="Oval 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853988" y="2091338"/>
            <a:ext cx="666004" cy="673700"/>
            <a:chOff x="4104442" y="3391734"/>
            <a:chExt cx="666004" cy="673700"/>
          </a:xfrm>
        </p:grpSpPr>
        <p:sp>
          <p:nvSpPr>
            <p:cNvPr id="11" name="Oval 10"/>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4182724" y="2765038"/>
            <a:ext cx="666004" cy="673700"/>
            <a:chOff x="4104442" y="3391734"/>
            <a:chExt cx="666004" cy="673700"/>
          </a:xfrm>
        </p:grpSpPr>
        <p:sp>
          <p:nvSpPr>
            <p:cNvPr id="14" name="Oval 13"/>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724" y="2091338"/>
            <a:ext cx="666004" cy="673700"/>
            <a:chOff x="4104442" y="3391734"/>
            <a:chExt cx="666004" cy="673700"/>
          </a:xfrm>
        </p:grpSpPr>
        <p:sp>
          <p:nvSpPr>
            <p:cNvPr id="17" name="Oval 1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182724" y="1417638"/>
            <a:ext cx="666004" cy="673700"/>
            <a:chOff x="4104442" y="3391734"/>
            <a:chExt cx="666004" cy="673700"/>
          </a:xfrm>
        </p:grpSpPr>
        <p:sp>
          <p:nvSpPr>
            <p:cNvPr id="20" name="Oval 1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516720" y="1417638"/>
            <a:ext cx="666004" cy="673700"/>
            <a:chOff x="4104442" y="3391734"/>
            <a:chExt cx="666004" cy="673700"/>
          </a:xfrm>
        </p:grpSpPr>
        <p:sp>
          <p:nvSpPr>
            <p:cNvPr id="23" name="Oval 2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516720" y="2765038"/>
            <a:ext cx="666004" cy="673700"/>
            <a:chOff x="4104442" y="3391734"/>
            <a:chExt cx="666004" cy="673700"/>
          </a:xfrm>
        </p:grpSpPr>
        <p:sp>
          <p:nvSpPr>
            <p:cNvPr id="26" name="Oval 25"/>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853988" y="2765038"/>
            <a:ext cx="666004" cy="673700"/>
            <a:chOff x="4104442" y="3391734"/>
            <a:chExt cx="666004" cy="673700"/>
          </a:xfrm>
        </p:grpSpPr>
        <p:sp>
          <p:nvSpPr>
            <p:cNvPr id="29" name="Oval 28"/>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853988" y="1417638"/>
            <a:ext cx="666004" cy="673700"/>
            <a:chOff x="4104442" y="3391734"/>
            <a:chExt cx="666004" cy="673700"/>
          </a:xfrm>
        </p:grpSpPr>
        <p:sp>
          <p:nvSpPr>
            <p:cNvPr id="32" name="Oval 31"/>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519992" y="2091338"/>
            <a:ext cx="666004" cy="673700"/>
            <a:chOff x="4104442" y="3391734"/>
            <a:chExt cx="666004" cy="673700"/>
          </a:xfrm>
        </p:grpSpPr>
        <p:sp>
          <p:nvSpPr>
            <p:cNvPr id="35" name="Oval 34"/>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185996" y="2765038"/>
            <a:ext cx="666004" cy="673700"/>
            <a:chOff x="4104442" y="3391734"/>
            <a:chExt cx="666004" cy="673700"/>
          </a:xfrm>
        </p:grpSpPr>
        <p:sp>
          <p:nvSpPr>
            <p:cNvPr id="41" name="Oval 40"/>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185996" y="2091338"/>
            <a:ext cx="666004" cy="673700"/>
            <a:chOff x="4104442" y="3391734"/>
            <a:chExt cx="666004" cy="673700"/>
          </a:xfrm>
        </p:grpSpPr>
        <p:sp>
          <p:nvSpPr>
            <p:cNvPr id="44" name="Oval 43"/>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185996" y="1417638"/>
            <a:ext cx="666004" cy="673700"/>
            <a:chOff x="4104442" y="3391734"/>
            <a:chExt cx="666004" cy="673700"/>
          </a:xfrm>
        </p:grpSpPr>
        <p:sp>
          <p:nvSpPr>
            <p:cNvPr id="47" name="Oval 4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519992" y="1417638"/>
            <a:ext cx="666004" cy="673700"/>
            <a:chOff x="4104442" y="3391734"/>
            <a:chExt cx="666004" cy="673700"/>
          </a:xfrm>
        </p:grpSpPr>
        <p:sp>
          <p:nvSpPr>
            <p:cNvPr id="50" name="Oval 4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519992" y="2765038"/>
            <a:ext cx="666004" cy="673700"/>
            <a:chOff x="4104442" y="3391734"/>
            <a:chExt cx="666004" cy="673700"/>
          </a:xfrm>
        </p:grpSpPr>
        <p:sp>
          <p:nvSpPr>
            <p:cNvPr id="53" name="Oval 5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2850716" y="2091338"/>
            <a:ext cx="666004" cy="673700"/>
            <a:chOff x="4104442" y="3391734"/>
            <a:chExt cx="666004" cy="673700"/>
          </a:xfrm>
        </p:grpSpPr>
        <p:sp>
          <p:nvSpPr>
            <p:cNvPr id="119" name="Oval 118"/>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2179452" y="2765038"/>
            <a:ext cx="666004" cy="673700"/>
            <a:chOff x="4104442" y="3391734"/>
            <a:chExt cx="666004" cy="673700"/>
          </a:xfrm>
        </p:grpSpPr>
        <p:sp>
          <p:nvSpPr>
            <p:cNvPr id="122" name="Oval 121"/>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2179452" y="2091338"/>
            <a:ext cx="666004" cy="673700"/>
            <a:chOff x="4104442" y="3391734"/>
            <a:chExt cx="666004" cy="673700"/>
          </a:xfrm>
        </p:grpSpPr>
        <p:sp>
          <p:nvSpPr>
            <p:cNvPr id="125" name="Oval 124"/>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2179452" y="1417638"/>
            <a:ext cx="666004" cy="673700"/>
            <a:chOff x="4104442" y="3391734"/>
            <a:chExt cx="666004" cy="673700"/>
          </a:xfrm>
        </p:grpSpPr>
        <p:sp>
          <p:nvSpPr>
            <p:cNvPr id="128" name="Oval 127"/>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2850716" y="2765038"/>
            <a:ext cx="666004" cy="673700"/>
            <a:chOff x="4104442" y="3391734"/>
            <a:chExt cx="666004" cy="673700"/>
          </a:xfrm>
        </p:grpSpPr>
        <p:sp>
          <p:nvSpPr>
            <p:cNvPr id="137" name="Oval 13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2850716" y="1417638"/>
            <a:ext cx="666004" cy="673700"/>
            <a:chOff x="4104442" y="3391734"/>
            <a:chExt cx="666004" cy="673700"/>
          </a:xfrm>
        </p:grpSpPr>
        <p:sp>
          <p:nvSpPr>
            <p:cNvPr id="140" name="Oval 13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3516720" y="4112438"/>
            <a:ext cx="666004" cy="673700"/>
            <a:chOff x="4104442" y="3391734"/>
            <a:chExt cx="666004" cy="673700"/>
          </a:xfrm>
        </p:grpSpPr>
        <p:sp>
          <p:nvSpPr>
            <p:cNvPr id="170" name="Oval 16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4853988" y="4112438"/>
            <a:ext cx="666004" cy="673700"/>
            <a:chOff x="4104442" y="3391734"/>
            <a:chExt cx="666004" cy="673700"/>
          </a:xfrm>
        </p:grpSpPr>
        <p:sp>
          <p:nvSpPr>
            <p:cNvPr id="173" name="Oval 17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4182724" y="4786138"/>
            <a:ext cx="666004" cy="673700"/>
            <a:chOff x="4104442" y="3391734"/>
            <a:chExt cx="666004" cy="673700"/>
          </a:xfrm>
        </p:grpSpPr>
        <p:sp>
          <p:nvSpPr>
            <p:cNvPr id="176" name="Oval 175"/>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4182724" y="4112438"/>
            <a:ext cx="666004" cy="673700"/>
            <a:chOff x="4104442" y="3391734"/>
            <a:chExt cx="666004" cy="673700"/>
          </a:xfrm>
        </p:grpSpPr>
        <p:sp>
          <p:nvSpPr>
            <p:cNvPr id="179" name="Oval 178"/>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4182724" y="3438738"/>
            <a:ext cx="666004" cy="673700"/>
            <a:chOff x="4104442" y="3391734"/>
            <a:chExt cx="666004" cy="673700"/>
          </a:xfrm>
        </p:grpSpPr>
        <p:sp>
          <p:nvSpPr>
            <p:cNvPr id="182" name="Oval 181"/>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3516720" y="3438738"/>
            <a:ext cx="666004" cy="673700"/>
            <a:chOff x="4104442" y="3391734"/>
            <a:chExt cx="666004" cy="673700"/>
          </a:xfrm>
        </p:grpSpPr>
        <p:sp>
          <p:nvSpPr>
            <p:cNvPr id="185" name="Oval 184"/>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3516720" y="4786138"/>
            <a:ext cx="666004" cy="673700"/>
            <a:chOff x="4104442" y="3391734"/>
            <a:chExt cx="666004" cy="673700"/>
          </a:xfrm>
        </p:grpSpPr>
        <p:sp>
          <p:nvSpPr>
            <p:cNvPr id="188" name="Oval 187"/>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4853988" y="4786138"/>
            <a:ext cx="666004" cy="673700"/>
            <a:chOff x="4104442" y="3391734"/>
            <a:chExt cx="666004" cy="673700"/>
          </a:xfrm>
        </p:grpSpPr>
        <p:sp>
          <p:nvSpPr>
            <p:cNvPr id="191" name="Oval 190"/>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3" name="Group 192"/>
          <p:cNvGrpSpPr/>
          <p:nvPr/>
        </p:nvGrpSpPr>
        <p:grpSpPr>
          <a:xfrm>
            <a:off x="4853988" y="3438738"/>
            <a:ext cx="666004" cy="673700"/>
            <a:chOff x="4104442" y="3391734"/>
            <a:chExt cx="666004" cy="673700"/>
          </a:xfrm>
        </p:grpSpPr>
        <p:sp>
          <p:nvSpPr>
            <p:cNvPr id="194" name="Oval 193"/>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5519992" y="4112438"/>
            <a:ext cx="666004" cy="673700"/>
            <a:chOff x="4104442" y="3391734"/>
            <a:chExt cx="666004" cy="673700"/>
          </a:xfrm>
        </p:grpSpPr>
        <p:sp>
          <p:nvSpPr>
            <p:cNvPr id="197" name="Oval 19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6185996" y="4786138"/>
            <a:ext cx="666004" cy="673700"/>
            <a:chOff x="4104442" y="3391734"/>
            <a:chExt cx="666004" cy="673700"/>
          </a:xfrm>
        </p:grpSpPr>
        <p:sp>
          <p:nvSpPr>
            <p:cNvPr id="203" name="Oval 20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6185996" y="4112438"/>
            <a:ext cx="666004" cy="673700"/>
            <a:chOff x="4104442" y="3391734"/>
            <a:chExt cx="666004" cy="673700"/>
          </a:xfrm>
        </p:grpSpPr>
        <p:sp>
          <p:nvSpPr>
            <p:cNvPr id="206" name="Oval 205"/>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6185996" y="3438738"/>
            <a:ext cx="666004" cy="673700"/>
            <a:chOff x="4104442" y="3391734"/>
            <a:chExt cx="666004" cy="673700"/>
          </a:xfrm>
        </p:grpSpPr>
        <p:sp>
          <p:nvSpPr>
            <p:cNvPr id="209" name="Oval 208"/>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5519992" y="3438738"/>
            <a:ext cx="666004" cy="673700"/>
            <a:chOff x="4104442" y="3391734"/>
            <a:chExt cx="666004" cy="673700"/>
          </a:xfrm>
        </p:grpSpPr>
        <p:sp>
          <p:nvSpPr>
            <p:cNvPr id="212" name="Oval 211"/>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5519992" y="4786138"/>
            <a:ext cx="666004" cy="673700"/>
            <a:chOff x="4104442" y="3391734"/>
            <a:chExt cx="666004" cy="673700"/>
          </a:xfrm>
        </p:grpSpPr>
        <p:sp>
          <p:nvSpPr>
            <p:cNvPr id="215" name="Oval 214"/>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2850716" y="4112438"/>
            <a:ext cx="666004" cy="673700"/>
            <a:chOff x="4104442" y="3391734"/>
            <a:chExt cx="666004" cy="673700"/>
          </a:xfrm>
        </p:grpSpPr>
        <p:sp>
          <p:nvSpPr>
            <p:cNvPr id="227" name="Oval 22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2179452" y="4786138"/>
            <a:ext cx="666004" cy="673700"/>
            <a:chOff x="4104442" y="3391734"/>
            <a:chExt cx="666004" cy="673700"/>
          </a:xfrm>
        </p:grpSpPr>
        <p:sp>
          <p:nvSpPr>
            <p:cNvPr id="230" name="Oval 22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2179452" y="4112438"/>
            <a:ext cx="666004" cy="673700"/>
            <a:chOff x="4104442" y="3391734"/>
            <a:chExt cx="666004" cy="673700"/>
          </a:xfrm>
        </p:grpSpPr>
        <p:sp>
          <p:nvSpPr>
            <p:cNvPr id="233" name="Oval 23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2179452" y="3438738"/>
            <a:ext cx="666004" cy="673700"/>
            <a:chOff x="4104442" y="3391734"/>
            <a:chExt cx="666004" cy="673700"/>
          </a:xfrm>
        </p:grpSpPr>
        <p:sp>
          <p:nvSpPr>
            <p:cNvPr id="236" name="Oval 235"/>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2850716" y="4786138"/>
            <a:ext cx="666004" cy="673700"/>
            <a:chOff x="4104442" y="3391734"/>
            <a:chExt cx="666004" cy="673700"/>
          </a:xfrm>
        </p:grpSpPr>
        <p:sp>
          <p:nvSpPr>
            <p:cNvPr id="245" name="Oval 244"/>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2850716" y="3438738"/>
            <a:ext cx="666004" cy="673700"/>
            <a:chOff x="4104442" y="3391734"/>
            <a:chExt cx="666004" cy="673700"/>
          </a:xfrm>
        </p:grpSpPr>
        <p:sp>
          <p:nvSpPr>
            <p:cNvPr id="248" name="Oval 247"/>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4182724" y="5459838"/>
            <a:ext cx="666004" cy="673700"/>
            <a:chOff x="4104442" y="3391734"/>
            <a:chExt cx="666004" cy="673700"/>
          </a:xfrm>
        </p:grpSpPr>
        <p:sp>
          <p:nvSpPr>
            <p:cNvPr id="251" name="Oval 250"/>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3516720" y="5459838"/>
            <a:ext cx="666004" cy="673700"/>
            <a:chOff x="4104442" y="3391734"/>
            <a:chExt cx="666004" cy="673700"/>
          </a:xfrm>
        </p:grpSpPr>
        <p:sp>
          <p:nvSpPr>
            <p:cNvPr id="254" name="Oval 253"/>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4853988" y="5459838"/>
            <a:ext cx="666004" cy="673700"/>
            <a:chOff x="4104442" y="3391734"/>
            <a:chExt cx="666004" cy="673700"/>
          </a:xfrm>
        </p:grpSpPr>
        <p:sp>
          <p:nvSpPr>
            <p:cNvPr id="257" name="Oval 25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6185996" y="5459838"/>
            <a:ext cx="666004" cy="673700"/>
            <a:chOff x="4104442" y="3391734"/>
            <a:chExt cx="666004" cy="673700"/>
          </a:xfrm>
        </p:grpSpPr>
        <p:sp>
          <p:nvSpPr>
            <p:cNvPr id="260" name="Oval 25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2" name="Group 261"/>
          <p:cNvGrpSpPr/>
          <p:nvPr/>
        </p:nvGrpSpPr>
        <p:grpSpPr>
          <a:xfrm>
            <a:off x="5519992" y="5459838"/>
            <a:ext cx="666004" cy="673700"/>
            <a:chOff x="4104442" y="3391734"/>
            <a:chExt cx="666004" cy="673700"/>
          </a:xfrm>
        </p:grpSpPr>
        <p:sp>
          <p:nvSpPr>
            <p:cNvPr id="263" name="Oval 26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2179452" y="5459838"/>
            <a:ext cx="666004" cy="673700"/>
            <a:chOff x="4104442" y="3391734"/>
            <a:chExt cx="666004" cy="673700"/>
          </a:xfrm>
        </p:grpSpPr>
        <p:sp>
          <p:nvSpPr>
            <p:cNvPr id="266" name="Oval 265"/>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2850716" y="5459838"/>
            <a:ext cx="666004" cy="673700"/>
            <a:chOff x="4104442" y="3391734"/>
            <a:chExt cx="666004" cy="673700"/>
          </a:xfrm>
        </p:grpSpPr>
        <p:sp>
          <p:nvSpPr>
            <p:cNvPr id="269" name="Oval 268"/>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4" name="Group 333"/>
          <p:cNvGrpSpPr/>
          <p:nvPr/>
        </p:nvGrpSpPr>
        <p:grpSpPr>
          <a:xfrm>
            <a:off x="3276292" y="2541544"/>
            <a:ext cx="2474051" cy="2457022"/>
            <a:chOff x="3198010" y="2541544"/>
            <a:chExt cx="2474051" cy="2457022"/>
          </a:xfrm>
        </p:grpSpPr>
        <p:sp>
          <p:nvSpPr>
            <p:cNvPr id="271" name="Left-Right Arrow 270"/>
            <p:cNvSpPr/>
            <p:nvPr/>
          </p:nvSpPr>
          <p:spPr>
            <a:xfrm>
              <a:off x="4464548" y="370976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Left-Right Arrow 273"/>
            <p:cNvSpPr/>
            <p:nvPr/>
          </p:nvSpPr>
          <p:spPr>
            <a:xfrm>
              <a:off x="3759824" y="3702023"/>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Left-Right Arrow 318"/>
            <p:cNvSpPr/>
            <p:nvPr/>
          </p:nvSpPr>
          <p:spPr>
            <a:xfrm rot="5400000">
              <a:off x="4112186" y="4062376"/>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Left-Right Arrow 319"/>
            <p:cNvSpPr/>
            <p:nvPr/>
          </p:nvSpPr>
          <p:spPr>
            <a:xfrm rot="5400000">
              <a:off x="4112186" y="334990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Left-Right Arrow 320"/>
            <p:cNvSpPr/>
            <p:nvPr/>
          </p:nvSpPr>
          <p:spPr>
            <a:xfrm rot="18953611">
              <a:off x="4433573" y="33731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Left-Right Arrow 321"/>
            <p:cNvSpPr/>
            <p:nvPr/>
          </p:nvSpPr>
          <p:spPr>
            <a:xfrm rot="18953611">
              <a:off x="3756638" y="404688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Left-Right Arrow 322"/>
            <p:cNvSpPr/>
            <p:nvPr/>
          </p:nvSpPr>
          <p:spPr>
            <a:xfrm rot="2698061">
              <a:off x="3753789" y="3352025"/>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Left-Right Arrow 323"/>
            <p:cNvSpPr/>
            <p:nvPr/>
          </p:nvSpPr>
          <p:spPr>
            <a:xfrm rot="2698061">
              <a:off x="4438832" y="40428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Left-Right Arrow 325"/>
            <p:cNvSpPr/>
            <p:nvPr/>
          </p:nvSpPr>
          <p:spPr>
            <a:xfrm rot="17808144">
              <a:off x="4241108" y="302212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Left-Right Arrow 326"/>
            <p:cNvSpPr/>
            <p:nvPr/>
          </p:nvSpPr>
          <p:spPr>
            <a:xfrm rot="17808144">
              <a:off x="3570675" y="441161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Left-Right Arrow 327"/>
            <p:cNvSpPr/>
            <p:nvPr/>
          </p:nvSpPr>
          <p:spPr>
            <a:xfrm rot="14571308">
              <a:off x="3573373" y="3025401"/>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Left-Right Arrow 328"/>
            <p:cNvSpPr/>
            <p:nvPr/>
          </p:nvSpPr>
          <p:spPr>
            <a:xfrm rot="14571308">
              <a:off x="4248128" y="4410452"/>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Left-Right Arrow 329"/>
            <p:cNvSpPr/>
            <p:nvPr/>
          </p:nvSpPr>
          <p:spPr>
            <a:xfrm rot="12476072">
              <a:off x="4604529" y="40592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Left-Right Arrow 330"/>
            <p:cNvSpPr/>
            <p:nvPr/>
          </p:nvSpPr>
          <p:spPr>
            <a:xfrm rot="12476072">
              <a:off x="3199807" y="3367293"/>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Left-Right Arrow 331"/>
            <p:cNvSpPr/>
            <p:nvPr/>
          </p:nvSpPr>
          <p:spPr>
            <a:xfrm rot="9093818">
              <a:off x="3198010" y="40553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Left-Right Arrow 332"/>
            <p:cNvSpPr/>
            <p:nvPr/>
          </p:nvSpPr>
          <p:spPr>
            <a:xfrm rot="9093818">
              <a:off x="4593368" y="338716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5" name="Group 354"/>
          <p:cNvGrpSpPr/>
          <p:nvPr/>
        </p:nvGrpSpPr>
        <p:grpSpPr>
          <a:xfrm>
            <a:off x="3939891" y="1866771"/>
            <a:ext cx="2474051" cy="2457022"/>
            <a:chOff x="3198010" y="2541544"/>
            <a:chExt cx="2474051" cy="2457022"/>
          </a:xfrm>
        </p:grpSpPr>
        <p:sp>
          <p:nvSpPr>
            <p:cNvPr id="356" name="Left-Right Arrow 355"/>
            <p:cNvSpPr/>
            <p:nvPr/>
          </p:nvSpPr>
          <p:spPr>
            <a:xfrm>
              <a:off x="4464548" y="370976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Left-Right Arrow 356"/>
            <p:cNvSpPr/>
            <p:nvPr/>
          </p:nvSpPr>
          <p:spPr>
            <a:xfrm>
              <a:off x="3759824" y="3702023"/>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Left-Right Arrow 357"/>
            <p:cNvSpPr/>
            <p:nvPr/>
          </p:nvSpPr>
          <p:spPr>
            <a:xfrm rot="5400000">
              <a:off x="4112186" y="4062376"/>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Left-Right Arrow 358"/>
            <p:cNvSpPr/>
            <p:nvPr/>
          </p:nvSpPr>
          <p:spPr>
            <a:xfrm rot="5400000">
              <a:off x="4112186" y="334990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Left-Right Arrow 359"/>
            <p:cNvSpPr/>
            <p:nvPr/>
          </p:nvSpPr>
          <p:spPr>
            <a:xfrm rot="18953611">
              <a:off x="4433573" y="33731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Left-Right Arrow 360"/>
            <p:cNvSpPr/>
            <p:nvPr/>
          </p:nvSpPr>
          <p:spPr>
            <a:xfrm rot="18953611">
              <a:off x="3756638" y="404688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Left-Right Arrow 361"/>
            <p:cNvSpPr/>
            <p:nvPr/>
          </p:nvSpPr>
          <p:spPr>
            <a:xfrm rot="2698061">
              <a:off x="3753789" y="3352025"/>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Left-Right Arrow 362"/>
            <p:cNvSpPr/>
            <p:nvPr/>
          </p:nvSpPr>
          <p:spPr>
            <a:xfrm rot="2698061">
              <a:off x="4438832" y="40428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Left-Right Arrow 363"/>
            <p:cNvSpPr/>
            <p:nvPr/>
          </p:nvSpPr>
          <p:spPr>
            <a:xfrm rot="17808144">
              <a:off x="4241108" y="302212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Left-Right Arrow 364"/>
            <p:cNvSpPr/>
            <p:nvPr/>
          </p:nvSpPr>
          <p:spPr>
            <a:xfrm rot="17808144">
              <a:off x="3570675" y="441161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Left-Right Arrow 365"/>
            <p:cNvSpPr/>
            <p:nvPr/>
          </p:nvSpPr>
          <p:spPr>
            <a:xfrm rot="14571308">
              <a:off x="3573373" y="3025401"/>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Left-Right Arrow 366"/>
            <p:cNvSpPr/>
            <p:nvPr/>
          </p:nvSpPr>
          <p:spPr>
            <a:xfrm rot="14571308">
              <a:off x="4248128" y="4410452"/>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Left-Right Arrow 367"/>
            <p:cNvSpPr/>
            <p:nvPr/>
          </p:nvSpPr>
          <p:spPr>
            <a:xfrm rot="12476072">
              <a:off x="4604529" y="40592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Left-Right Arrow 368"/>
            <p:cNvSpPr/>
            <p:nvPr/>
          </p:nvSpPr>
          <p:spPr>
            <a:xfrm rot="12476072">
              <a:off x="3199807" y="3367293"/>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Left-Right Arrow 369"/>
            <p:cNvSpPr/>
            <p:nvPr/>
          </p:nvSpPr>
          <p:spPr>
            <a:xfrm rot="9093818">
              <a:off x="3198010" y="40553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Left-Right Arrow 370"/>
            <p:cNvSpPr/>
            <p:nvPr/>
          </p:nvSpPr>
          <p:spPr>
            <a:xfrm rot="9093818">
              <a:off x="4593368" y="338716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2" name="Group 371"/>
          <p:cNvGrpSpPr/>
          <p:nvPr/>
        </p:nvGrpSpPr>
        <p:grpSpPr>
          <a:xfrm>
            <a:off x="3938427" y="3211991"/>
            <a:ext cx="2474051" cy="2457022"/>
            <a:chOff x="3198010" y="2541544"/>
            <a:chExt cx="2474051" cy="2457022"/>
          </a:xfrm>
        </p:grpSpPr>
        <p:sp>
          <p:nvSpPr>
            <p:cNvPr id="373" name="Left-Right Arrow 372"/>
            <p:cNvSpPr/>
            <p:nvPr/>
          </p:nvSpPr>
          <p:spPr>
            <a:xfrm>
              <a:off x="4464548" y="370976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Left-Right Arrow 373"/>
            <p:cNvSpPr/>
            <p:nvPr/>
          </p:nvSpPr>
          <p:spPr>
            <a:xfrm>
              <a:off x="3759824" y="3702023"/>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Left-Right Arrow 374"/>
            <p:cNvSpPr/>
            <p:nvPr/>
          </p:nvSpPr>
          <p:spPr>
            <a:xfrm rot="5400000">
              <a:off x="4112186" y="4062376"/>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Left-Right Arrow 375"/>
            <p:cNvSpPr/>
            <p:nvPr/>
          </p:nvSpPr>
          <p:spPr>
            <a:xfrm rot="5400000">
              <a:off x="4112186" y="334990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Left-Right Arrow 376"/>
            <p:cNvSpPr/>
            <p:nvPr/>
          </p:nvSpPr>
          <p:spPr>
            <a:xfrm rot="18953611">
              <a:off x="4433573" y="33731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Left-Right Arrow 377"/>
            <p:cNvSpPr/>
            <p:nvPr/>
          </p:nvSpPr>
          <p:spPr>
            <a:xfrm rot="18953611">
              <a:off x="3756638" y="404688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Left-Right Arrow 378"/>
            <p:cNvSpPr/>
            <p:nvPr/>
          </p:nvSpPr>
          <p:spPr>
            <a:xfrm rot="2698061">
              <a:off x="3753789" y="3352025"/>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Left-Right Arrow 379"/>
            <p:cNvSpPr/>
            <p:nvPr/>
          </p:nvSpPr>
          <p:spPr>
            <a:xfrm rot="2698061">
              <a:off x="4438832" y="40428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Left-Right Arrow 380"/>
            <p:cNvSpPr/>
            <p:nvPr/>
          </p:nvSpPr>
          <p:spPr>
            <a:xfrm rot="17808144">
              <a:off x="4241108" y="302212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Left-Right Arrow 381"/>
            <p:cNvSpPr/>
            <p:nvPr/>
          </p:nvSpPr>
          <p:spPr>
            <a:xfrm rot="17808144">
              <a:off x="3570675" y="441161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Left-Right Arrow 382"/>
            <p:cNvSpPr/>
            <p:nvPr/>
          </p:nvSpPr>
          <p:spPr>
            <a:xfrm rot="14571308">
              <a:off x="3573373" y="3025401"/>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Left-Right Arrow 383"/>
            <p:cNvSpPr/>
            <p:nvPr/>
          </p:nvSpPr>
          <p:spPr>
            <a:xfrm rot="14571308">
              <a:off x="4248128" y="4410452"/>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Left-Right Arrow 384"/>
            <p:cNvSpPr/>
            <p:nvPr/>
          </p:nvSpPr>
          <p:spPr>
            <a:xfrm rot="12476072">
              <a:off x="4604529" y="40592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Left-Right Arrow 385"/>
            <p:cNvSpPr/>
            <p:nvPr/>
          </p:nvSpPr>
          <p:spPr>
            <a:xfrm rot="12476072">
              <a:off x="3199807" y="3367293"/>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Left-Right Arrow 386"/>
            <p:cNvSpPr/>
            <p:nvPr/>
          </p:nvSpPr>
          <p:spPr>
            <a:xfrm rot="9093818">
              <a:off x="3198010" y="40553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Left-Right Arrow 387"/>
            <p:cNvSpPr/>
            <p:nvPr/>
          </p:nvSpPr>
          <p:spPr>
            <a:xfrm rot="9093818">
              <a:off x="4593368" y="338716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9" name="Group 388"/>
          <p:cNvGrpSpPr/>
          <p:nvPr/>
        </p:nvGrpSpPr>
        <p:grpSpPr>
          <a:xfrm>
            <a:off x="2601080" y="3219359"/>
            <a:ext cx="2474051" cy="2457022"/>
            <a:chOff x="3198010" y="2541544"/>
            <a:chExt cx="2474051" cy="2457022"/>
          </a:xfrm>
        </p:grpSpPr>
        <p:sp>
          <p:nvSpPr>
            <p:cNvPr id="390" name="Left-Right Arrow 389"/>
            <p:cNvSpPr/>
            <p:nvPr/>
          </p:nvSpPr>
          <p:spPr>
            <a:xfrm>
              <a:off x="4464548" y="370976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Left-Right Arrow 390"/>
            <p:cNvSpPr/>
            <p:nvPr/>
          </p:nvSpPr>
          <p:spPr>
            <a:xfrm>
              <a:off x="3759824" y="3702023"/>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Left-Right Arrow 391"/>
            <p:cNvSpPr/>
            <p:nvPr/>
          </p:nvSpPr>
          <p:spPr>
            <a:xfrm rot="5400000">
              <a:off x="4112186" y="4062376"/>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Left-Right Arrow 392"/>
            <p:cNvSpPr/>
            <p:nvPr/>
          </p:nvSpPr>
          <p:spPr>
            <a:xfrm rot="5400000">
              <a:off x="4112186" y="334990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Left-Right Arrow 393"/>
            <p:cNvSpPr/>
            <p:nvPr/>
          </p:nvSpPr>
          <p:spPr>
            <a:xfrm rot="18953611">
              <a:off x="4433573" y="33731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Left-Right Arrow 394"/>
            <p:cNvSpPr/>
            <p:nvPr/>
          </p:nvSpPr>
          <p:spPr>
            <a:xfrm rot="18953611">
              <a:off x="3756638" y="404688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Left-Right Arrow 395"/>
            <p:cNvSpPr/>
            <p:nvPr/>
          </p:nvSpPr>
          <p:spPr>
            <a:xfrm rot="2698061">
              <a:off x="3753789" y="3352025"/>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Left-Right Arrow 396"/>
            <p:cNvSpPr/>
            <p:nvPr/>
          </p:nvSpPr>
          <p:spPr>
            <a:xfrm rot="2698061">
              <a:off x="4438832" y="40428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Left-Right Arrow 397"/>
            <p:cNvSpPr/>
            <p:nvPr/>
          </p:nvSpPr>
          <p:spPr>
            <a:xfrm rot="17808144">
              <a:off x="4241108" y="302212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Left-Right Arrow 398"/>
            <p:cNvSpPr/>
            <p:nvPr/>
          </p:nvSpPr>
          <p:spPr>
            <a:xfrm rot="17808144">
              <a:off x="3570675" y="441161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Left-Right Arrow 399"/>
            <p:cNvSpPr/>
            <p:nvPr/>
          </p:nvSpPr>
          <p:spPr>
            <a:xfrm rot="14571308">
              <a:off x="3573373" y="3025401"/>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Left-Right Arrow 400"/>
            <p:cNvSpPr/>
            <p:nvPr/>
          </p:nvSpPr>
          <p:spPr>
            <a:xfrm rot="14571308">
              <a:off x="4248128" y="4410452"/>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Left-Right Arrow 401"/>
            <p:cNvSpPr/>
            <p:nvPr/>
          </p:nvSpPr>
          <p:spPr>
            <a:xfrm rot="12476072">
              <a:off x="4604529" y="40592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Left-Right Arrow 402"/>
            <p:cNvSpPr/>
            <p:nvPr/>
          </p:nvSpPr>
          <p:spPr>
            <a:xfrm rot="12476072">
              <a:off x="3199807" y="3367293"/>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Left-Right Arrow 403"/>
            <p:cNvSpPr/>
            <p:nvPr/>
          </p:nvSpPr>
          <p:spPr>
            <a:xfrm rot="9093818">
              <a:off x="3198010" y="40553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Left-Right Arrow 404"/>
            <p:cNvSpPr/>
            <p:nvPr/>
          </p:nvSpPr>
          <p:spPr>
            <a:xfrm rot="9093818">
              <a:off x="4593368" y="338716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6" name="Group 405"/>
          <p:cNvGrpSpPr/>
          <p:nvPr/>
        </p:nvGrpSpPr>
        <p:grpSpPr>
          <a:xfrm>
            <a:off x="1933612" y="1863839"/>
            <a:ext cx="2474051" cy="2457022"/>
            <a:chOff x="3198010" y="2541544"/>
            <a:chExt cx="2474051" cy="2457022"/>
          </a:xfrm>
        </p:grpSpPr>
        <p:sp>
          <p:nvSpPr>
            <p:cNvPr id="407" name="Left-Right Arrow 406"/>
            <p:cNvSpPr/>
            <p:nvPr/>
          </p:nvSpPr>
          <p:spPr>
            <a:xfrm>
              <a:off x="4464548" y="370976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Left-Right Arrow 407"/>
            <p:cNvSpPr/>
            <p:nvPr/>
          </p:nvSpPr>
          <p:spPr>
            <a:xfrm>
              <a:off x="3759824" y="3702023"/>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Left-Right Arrow 408"/>
            <p:cNvSpPr/>
            <p:nvPr/>
          </p:nvSpPr>
          <p:spPr>
            <a:xfrm rot="5400000">
              <a:off x="4112186" y="4062376"/>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Left-Right Arrow 409"/>
            <p:cNvSpPr/>
            <p:nvPr/>
          </p:nvSpPr>
          <p:spPr>
            <a:xfrm rot="5400000">
              <a:off x="4112186" y="334990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Left-Right Arrow 410"/>
            <p:cNvSpPr/>
            <p:nvPr/>
          </p:nvSpPr>
          <p:spPr>
            <a:xfrm rot="18953611">
              <a:off x="4433573" y="33731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Left-Right Arrow 411"/>
            <p:cNvSpPr/>
            <p:nvPr/>
          </p:nvSpPr>
          <p:spPr>
            <a:xfrm rot="18953611">
              <a:off x="3756638" y="404688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Left-Right Arrow 412"/>
            <p:cNvSpPr/>
            <p:nvPr/>
          </p:nvSpPr>
          <p:spPr>
            <a:xfrm rot="2698061">
              <a:off x="3753789" y="3352025"/>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Left-Right Arrow 413"/>
            <p:cNvSpPr/>
            <p:nvPr/>
          </p:nvSpPr>
          <p:spPr>
            <a:xfrm rot="2698061">
              <a:off x="4438832" y="40428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Left-Right Arrow 414"/>
            <p:cNvSpPr/>
            <p:nvPr/>
          </p:nvSpPr>
          <p:spPr>
            <a:xfrm rot="17808144">
              <a:off x="4241108" y="302212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Left-Right Arrow 415"/>
            <p:cNvSpPr/>
            <p:nvPr/>
          </p:nvSpPr>
          <p:spPr>
            <a:xfrm rot="17808144">
              <a:off x="3570675" y="441161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Left-Right Arrow 416"/>
            <p:cNvSpPr/>
            <p:nvPr/>
          </p:nvSpPr>
          <p:spPr>
            <a:xfrm rot="14571308">
              <a:off x="3573373" y="3025401"/>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Left-Right Arrow 417"/>
            <p:cNvSpPr/>
            <p:nvPr/>
          </p:nvSpPr>
          <p:spPr>
            <a:xfrm rot="14571308">
              <a:off x="4248128" y="4410452"/>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Left-Right Arrow 418"/>
            <p:cNvSpPr/>
            <p:nvPr/>
          </p:nvSpPr>
          <p:spPr>
            <a:xfrm rot="12476072">
              <a:off x="4604529" y="40592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Left-Right Arrow 419"/>
            <p:cNvSpPr/>
            <p:nvPr/>
          </p:nvSpPr>
          <p:spPr>
            <a:xfrm rot="12476072">
              <a:off x="3199807" y="3367293"/>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Left-Right Arrow 420"/>
            <p:cNvSpPr/>
            <p:nvPr/>
          </p:nvSpPr>
          <p:spPr>
            <a:xfrm rot="9093818">
              <a:off x="3198010" y="40553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Left-Right Arrow 421"/>
            <p:cNvSpPr/>
            <p:nvPr/>
          </p:nvSpPr>
          <p:spPr>
            <a:xfrm rot="9093818">
              <a:off x="4593368" y="338716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5" name="Group 424"/>
          <p:cNvGrpSpPr/>
          <p:nvPr/>
        </p:nvGrpSpPr>
        <p:grpSpPr>
          <a:xfrm>
            <a:off x="3434163" y="3446480"/>
            <a:ext cx="2201845" cy="665958"/>
            <a:chOff x="108419" y="4406385"/>
            <a:chExt cx="2201845" cy="627238"/>
          </a:xfrm>
        </p:grpSpPr>
        <p:sp>
          <p:nvSpPr>
            <p:cNvPr id="424" name="Rounded Rectangle 423"/>
            <p:cNvSpPr/>
            <p:nvPr/>
          </p:nvSpPr>
          <p:spPr>
            <a:xfrm>
              <a:off x="108419" y="4406385"/>
              <a:ext cx="2201845" cy="627238"/>
            </a:xfrm>
            <a:prstGeom prst="roundRect">
              <a:avLst/>
            </a:prstGeom>
            <a:solidFill>
              <a:schemeClr val="bg1">
                <a:alpha val="70000"/>
              </a:schemeClr>
            </a:solidFill>
            <a:ln w="22225">
              <a:solidFill>
                <a:srgbClr val="FF66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aphicFrame>
          <p:nvGraphicFramePr>
            <p:cNvPr id="423" name="Content Placeholder 6"/>
            <p:cNvGraphicFramePr>
              <a:graphicFrameLocks noChangeAspect="1"/>
            </p:cNvGraphicFramePr>
            <p:nvPr>
              <p:extLst>
                <p:ext uri="{D42A27DB-BD31-4B8C-83A1-F6EECF244321}">
                  <p14:modId xmlns:p14="http://schemas.microsoft.com/office/powerpoint/2010/main" val="1959444597"/>
                </p:ext>
              </p:extLst>
            </p:nvPr>
          </p:nvGraphicFramePr>
          <p:xfrm>
            <a:off x="242771" y="4493548"/>
            <a:ext cx="1955800" cy="381000"/>
          </p:xfrm>
          <a:graphic>
            <a:graphicData uri="http://schemas.openxmlformats.org/presentationml/2006/ole">
              <mc:AlternateContent xmlns:mc="http://schemas.openxmlformats.org/markup-compatibility/2006">
                <mc:Choice xmlns:v="urn:schemas-microsoft-com:vml" Requires="v">
                  <p:oleObj spid="_x0000_s6559" name="Equation" r:id="rId4" imgW="1955800" imgH="381000" progId="Equation.3">
                    <p:embed/>
                  </p:oleObj>
                </mc:Choice>
                <mc:Fallback>
                  <p:oleObj name="Equation" r:id="rId4" imgW="1955800" imgH="381000" progId="Equation.3">
                    <p:embed/>
                    <p:pic>
                      <p:nvPicPr>
                        <p:cNvPr id="0" name=""/>
                        <p:cNvPicPr/>
                        <p:nvPr/>
                      </p:nvPicPr>
                      <p:blipFill>
                        <a:blip r:embed="rId5"/>
                        <a:stretch>
                          <a:fillRect/>
                        </a:stretch>
                      </p:blipFill>
                      <p:spPr>
                        <a:xfrm>
                          <a:off x="242771" y="4493548"/>
                          <a:ext cx="1955800" cy="381000"/>
                        </a:xfrm>
                        <a:prstGeom prst="rect">
                          <a:avLst/>
                        </a:prstGeom>
                      </p:spPr>
                    </p:pic>
                  </p:oleObj>
                </mc:Fallback>
              </mc:AlternateContent>
            </a:graphicData>
          </a:graphic>
        </p:graphicFrame>
      </p:grpSp>
    </p:spTree>
    <p:extLst>
      <p:ext uri="{BB962C8B-B14F-4D97-AF65-F5344CB8AC3E}">
        <p14:creationId xmlns:p14="http://schemas.microsoft.com/office/powerpoint/2010/main" val="1770768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p:cNvGrpSpPr/>
          <p:nvPr/>
        </p:nvGrpSpPr>
        <p:grpSpPr>
          <a:xfrm>
            <a:off x="2175577" y="1417638"/>
            <a:ext cx="4672548" cy="4715900"/>
            <a:chOff x="2101170" y="1417638"/>
            <a:chExt cx="4672548" cy="4715900"/>
          </a:xfrm>
        </p:grpSpPr>
        <p:grpSp>
          <p:nvGrpSpPr>
            <p:cNvPr id="9" name="Group 8"/>
            <p:cNvGrpSpPr/>
            <p:nvPr/>
          </p:nvGrpSpPr>
          <p:grpSpPr>
            <a:xfrm>
              <a:off x="3438438" y="2091338"/>
              <a:ext cx="666004" cy="673700"/>
              <a:chOff x="4104442" y="3391734"/>
              <a:chExt cx="666004" cy="673700"/>
            </a:xfrm>
          </p:grpSpPr>
          <p:sp>
            <p:nvSpPr>
              <p:cNvPr id="7" name="Oval 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775706" y="2091338"/>
              <a:ext cx="666004" cy="673700"/>
              <a:chOff x="4104442" y="3391734"/>
              <a:chExt cx="666004" cy="673700"/>
            </a:xfrm>
          </p:grpSpPr>
          <p:sp>
            <p:nvSpPr>
              <p:cNvPr id="11" name="Oval 10"/>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4104442" y="2765038"/>
              <a:ext cx="666004" cy="673700"/>
              <a:chOff x="4104442" y="3391734"/>
              <a:chExt cx="666004" cy="673700"/>
            </a:xfrm>
          </p:grpSpPr>
          <p:sp>
            <p:nvSpPr>
              <p:cNvPr id="14" name="Oval 13"/>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04442" y="2091338"/>
              <a:ext cx="666004" cy="673700"/>
              <a:chOff x="4104442" y="3391734"/>
              <a:chExt cx="666004" cy="673700"/>
            </a:xfrm>
          </p:grpSpPr>
          <p:sp>
            <p:nvSpPr>
              <p:cNvPr id="17" name="Oval 1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104442" y="1417638"/>
              <a:ext cx="666004" cy="673700"/>
              <a:chOff x="4104442" y="3391734"/>
              <a:chExt cx="666004" cy="673700"/>
            </a:xfrm>
          </p:grpSpPr>
          <p:sp>
            <p:nvSpPr>
              <p:cNvPr id="20" name="Oval 1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438438" y="1417638"/>
              <a:ext cx="666004" cy="673700"/>
              <a:chOff x="4104442" y="3391734"/>
              <a:chExt cx="666004" cy="673700"/>
            </a:xfrm>
          </p:grpSpPr>
          <p:sp>
            <p:nvSpPr>
              <p:cNvPr id="23" name="Oval 2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438438" y="2765038"/>
              <a:ext cx="666004" cy="673700"/>
              <a:chOff x="4104442" y="3391734"/>
              <a:chExt cx="666004" cy="673700"/>
            </a:xfrm>
          </p:grpSpPr>
          <p:sp>
            <p:nvSpPr>
              <p:cNvPr id="26" name="Oval 25"/>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775706" y="2765038"/>
              <a:ext cx="666004" cy="673700"/>
              <a:chOff x="4104442" y="3391734"/>
              <a:chExt cx="666004" cy="673700"/>
            </a:xfrm>
          </p:grpSpPr>
          <p:sp>
            <p:nvSpPr>
              <p:cNvPr id="29" name="Oval 28"/>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775706" y="1417638"/>
              <a:ext cx="666004" cy="673700"/>
              <a:chOff x="4104442" y="3391734"/>
              <a:chExt cx="666004" cy="673700"/>
            </a:xfrm>
          </p:grpSpPr>
          <p:sp>
            <p:nvSpPr>
              <p:cNvPr id="32" name="Oval 31"/>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441710" y="2091338"/>
              <a:ext cx="666004" cy="673700"/>
              <a:chOff x="4104442" y="3391734"/>
              <a:chExt cx="666004" cy="673700"/>
            </a:xfrm>
          </p:grpSpPr>
          <p:sp>
            <p:nvSpPr>
              <p:cNvPr id="35" name="Oval 34"/>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107714" y="2765038"/>
              <a:ext cx="666004" cy="673700"/>
              <a:chOff x="4104442" y="3391734"/>
              <a:chExt cx="666004" cy="673700"/>
            </a:xfrm>
          </p:grpSpPr>
          <p:sp>
            <p:nvSpPr>
              <p:cNvPr id="41" name="Oval 40"/>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107714" y="2091338"/>
              <a:ext cx="666004" cy="673700"/>
              <a:chOff x="4104442" y="3391734"/>
              <a:chExt cx="666004" cy="673700"/>
            </a:xfrm>
          </p:grpSpPr>
          <p:sp>
            <p:nvSpPr>
              <p:cNvPr id="44" name="Oval 43"/>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107714" y="1417638"/>
              <a:ext cx="666004" cy="673700"/>
              <a:chOff x="4104442" y="3391734"/>
              <a:chExt cx="666004" cy="673700"/>
            </a:xfrm>
          </p:grpSpPr>
          <p:sp>
            <p:nvSpPr>
              <p:cNvPr id="47" name="Oval 4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441710" y="1417638"/>
              <a:ext cx="666004" cy="673700"/>
              <a:chOff x="4104442" y="3391734"/>
              <a:chExt cx="666004" cy="673700"/>
            </a:xfrm>
          </p:grpSpPr>
          <p:sp>
            <p:nvSpPr>
              <p:cNvPr id="50" name="Oval 4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441710" y="2765038"/>
              <a:ext cx="666004" cy="673700"/>
              <a:chOff x="4104442" y="3391734"/>
              <a:chExt cx="666004" cy="673700"/>
            </a:xfrm>
          </p:grpSpPr>
          <p:sp>
            <p:nvSpPr>
              <p:cNvPr id="53" name="Oval 5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2772434" y="2091338"/>
              <a:ext cx="666004" cy="673700"/>
              <a:chOff x="4104442" y="3391734"/>
              <a:chExt cx="666004" cy="673700"/>
            </a:xfrm>
          </p:grpSpPr>
          <p:sp>
            <p:nvSpPr>
              <p:cNvPr id="119" name="Oval 118"/>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2101170" y="2765038"/>
              <a:ext cx="666004" cy="673700"/>
              <a:chOff x="4104442" y="3391734"/>
              <a:chExt cx="666004" cy="673700"/>
            </a:xfrm>
          </p:grpSpPr>
          <p:sp>
            <p:nvSpPr>
              <p:cNvPr id="122" name="Oval 121"/>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2101170" y="2091338"/>
              <a:ext cx="666004" cy="673700"/>
              <a:chOff x="4104442" y="3391734"/>
              <a:chExt cx="666004" cy="673700"/>
            </a:xfrm>
          </p:grpSpPr>
          <p:sp>
            <p:nvSpPr>
              <p:cNvPr id="125" name="Oval 124"/>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2101170" y="1417638"/>
              <a:ext cx="666004" cy="673700"/>
              <a:chOff x="4104442" y="3391734"/>
              <a:chExt cx="666004" cy="673700"/>
            </a:xfrm>
          </p:grpSpPr>
          <p:sp>
            <p:nvSpPr>
              <p:cNvPr id="128" name="Oval 127"/>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2772434" y="2765038"/>
              <a:ext cx="666004" cy="673700"/>
              <a:chOff x="4104442" y="3391734"/>
              <a:chExt cx="666004" cy="673700"/>
            </a:xfrm>
          </p:grpSpPr>
          <p:sp>
            <p:nvSpPr>
              <p:cNvPr id="137" name="Oval 13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2772434" y="1417638"/>
              <a:ext cx="666004" cy="673700"/>
              <a:chOff x="4104442" y="3391734"/>
              <a:chExt cx="666004" cy="673700"/>
            </a:xfrm>
          </p:grpSpPr>
          <p:sp>
            <p:nvSpPr>
              <p:cNvPr id="140" name="Oval 13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3438438" y="4112438"/>
              <a:ext cx="666004" cy="673700"/>
              <a:chOff x="4104442" y="3391734"/>
              <a:chExt cx="666004" cy="673700"/>
            </a:xfrm>
          </p:grpSpPr>
          <p:sp>
            <p:nvSpPr>
              <p:cNvPr id="170" name="Oval 16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4775706" y="4112438"/>
              <a:ext cx="666004" cy="673700"/>
              <a:chOff x="4104442" y="3391734"/>
              <a:chExt cx="666004" cy="673700"/>
            </a:xfrm>
          </p:grpSpPr>
          <p:sp>
            <p:nvSpPr>
              <p:cNvPr id="173" name="Oval 17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4104442" y="4786138"/>
              <a:ext cx="666004" cy="673700"/>
              <a:chOff x="4104442" y="3391734"/>
              <a:chExt cx="666004" cy="673700"/>
            </a:xfrm>
          </p:grpSpPr>
          <p:sp>
            <p:nvSpPr>
              <p:cNvPr id="176" name="Oval 175"/>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4104442" y="4112438"/>
              <a:ext cx="666004" cy="673700"/>
              <a:chOff x="4104442" y="3391734"/>
              <a:chExt cx="666004" cy="673700"/>
            </a:xfrm>
          </p:grpSpPr>
          <p:sp>
            <p:nvSpPr>
              <p:cNvPr id="179" name="Oval 178"/>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4104442" y="3438738"/>
              <a:ext cx="666004" cy="673700"/>
              <a:chOff x="4104442" y="3391734"/>
              <a:chExt cx="666004" cy="673700"/>
            </a:xfrm>
          </p:grpSpPr>
          <p:sp>
            <p:nvSpPr>
              <p:cNvPr id="182" name="Oval 181"/>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3438438" y="3438738"/>
              <a:ext cx="666004" cy="673700"/>
              <a:chOff x="4104442" y="3391734"/>
              <a:chExt cx="666004" cy="673700"/>
            </a:xfrm>
          </p:grpSpPr>
          <p:sp>
            <p:nvSpPr>
              <p:cNvPr id="185" name="Oval 184"/>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3438438" y="4786138"/>
              <a:ext cx="666004" cy="673700"/>
              <a:chOff x="4104442" y="3391734"/>
              <a:chExt cx="666004" cy="673700"/>
            </a:xfrm>
          </p:grpSpPr>
          <p:sp>
            <p:nvSpPr>
              <p:cNvPr id="188" name="Oval 187"/>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4775706" y="4786138"/>
              <a:ext cx="666004" cy="673700"/>
              <a:chOff x="4104442" y="3391734"/>
              <a:chExt cx="666004" cy="673700"/>
            </a:xfrm>
          </p:grpSpPr>
          <p:sp>
            <p:nvSpPr>
              <p:cNvPr id="191" name="Oval 190"/>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3" name="Group 192"/>
            <p:cNvGrpSpPr/>
            <p:nvPr/>
          </p:nvGrpSpPr>
          <p:grpSpPr>
            <a:xfrm>
              <a:off x="4775706" y="3438738"/>
              <a:ext cx="666004" cy="673700"/>
              <a:chOff x="4104442" y="3391734"/>
              <a:chExt cx="666004" cy="673700"/>
            </a:xfrm>
          </p:grpSpPr>
          <p:sp>
            <p:nvSpPr>
              <p:cNvPr id="194" name="Oval 193"/>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5441710" y="4112438"/>
              <a:ext cx="666004" cy="673700"/>
              <a:chOff x="4104442" y="3391734"/>
              <a:chExt cx="666004" cy="673700"/>
            </a:xfrm>
          </p:grpSpPr>
          <p:sp>
            <p:nvSpPr>
              <p:cNvPr id="197" name="Oval 19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6107714" y="4786138"/>
              <a:ext cx="666004" cy="673700"/>
              <a:chOff x="4104442" y="3391734"/>
              <a:chExt cx="666004" cy="673700"/>
            </a:xfrm>
          </p:grpSpPr>
          <p:sp>
            <p:nvSpPr>
              <p:cNvPr id="203" name="Oval 20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6107714" y="4112438"/>
              <a:ext cx="666004" cy="673700"/>
              <a:chOff x="4104442" y="3391734"/>
              <a:chExt cx="666004" cy="673700"/>
            </a:xfrm>
          </p:grpSpPr>
          <p:sp>
            <p:nvSpPr>
              <p:cNvPr id="206" name="Oval 205"/>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6107714" y="3438738"/>
              <a:ext cx="666004" cy="673700"/>
              <a:chOff x="4104442" y="3391734"/>
              <a:chExt cx="666004" cy="673700"/>
            </a:xfrm>
          </p:grpSpPr>
          <p:sp>
            <p:nvSpPr>
              <p:cNvPr id="209" name="Oval 208"/>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5441710" y="3438738"/>
              <a:ext cx="666004" cy="673700"/>
              <a:chOff x="4104442" y="3391734"/>
              <a:chExt cx="666004" cy="673700"/>
            </a:xfrm>
          </p:grpSpPr>
          <p:sp>
            <p:nvSpPr>
              <p:cNvPr id="212" name="Oval 211"/>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5441710" y="4786138"/>
              <a:ext cx="666004" cy="673700"/>
              <a:chOff x="4104442" y="3391734"/>
              <a:chExt cx="666004" cy="673700"/>
            </a:xfrm>
          </p:grpSpPr>
          <p:sp>
            <p:nvSpPr>
              <p:cNvPr id="215" name="Oval 214"/>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2772434" y="4112438"/>
              <a:ext cx="666004" cy="673700"/>
              <a:chOff x="4104442" y="3391734"/>
              <a:chExt cx="666004" cy="673700"/>
            </a:xfrm>
          </p:grpSpPr>
          <p:sp>
            <p:nvSpPr>
              <p:cNvPr id="227" name="Oval 22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2101170" y="4786138"/>
              <a:ext cx="666004" cy="673700"/>
              <a:chOff x="4104442" y="3391734"/>
              <a:chExt cx="666004" cy="673700"/>
            </a:xfrm>
          </p:grpSpPr>
          <p:sp>
            <p:nvSpPr>
              <p:cNvPr id="230" name="Oval 22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2101170" y="4112438"/>
              <a:ext cx="666004" cy="673700"/>
              <a:chOff x="4104442" y="3391734"/>
              <a:chExt cx="666004" cy="673700"/>
            </a:xfrm>
          </p:grpSpPr>
          <p:sp>
            <p:nvSpPr>
              <p:cNvPr id="233" name="Oval 23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2101170" y="3438738"/>
              <a:ext cx="666004" cy="673700"/>
              <a:chOff x="4104442" y="3391734"/>
              <a:chExt cx="666004" cy="673700"/>
            </a:xfrm>
          </p:grpSpPr>
          <p:sp>
            <p:nvSpPr>
              <p:cNvPr id="236" name="Oval 235"/>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2772434" y="4786138"/>
              <a:ext cx="666004" cy="673700"/>
              <a:chOff x="4104442" y="3391734"/>
              <a:chExt cx="666004" cy="673700"/>
            </a:xfrm>
          </p:grpSpPr>
          <p:sp>
            <p:nvSpPr>
              <p:cNvPr id="245" name="Oval 244"/>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2772434" y="3438738"/>
              <a:ext cx="666004" cy="673700"/>
              <a:chOff x="4104442" y="3391734"/>
              <a:chExt cx="666004" cy="673700"/>
            </a:xfrm>
          </p:grpSpPr>
          <p:sp>
            <p:nvSpPr>
              <p:cNvPr id="248" name="Oval 247"/>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4104442" y="5459838"/>
              <a:ext cx="666004" cy="673700"/>
              <a:chOff x="4104442" y="3391734"/>
              <a:chExt cx="666004" cy="673700"/>
            </a:xfrm>
          </p:grpSpPr>
          <p:sp>
            <p:nvSpPr>
              <p:cNvPr id="251" name="Oval 250"/>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3438438" y="5459838"/>
              <a:ext cx="666004" cy="673700"/>
              <a:chOff x="4104442" y="3391734"/>
              <a:chExt cx="666004" cy="673700"/>
            </a:xfrm>
          </p:grpSpPr>
          <p:sp>
            <p:nvSpPr>
              <p:cNvPr id="254" name="Oval 253"/>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4775706" y="5459838"/>
              <a:ext cx="666004" cy="673700"/>
              <a:chOff x="4104442" y="3391734"/>
              <a:chExt cx="666004" cy="673700"/>
            </a:xfrm>
          </p:grpSpPr>
          <p:sp>
            <p:nvSpPr>
              <p:cNvPr id="257" name="Oval 256"/>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6107714" y="5459838"/>
              <a:ext cx="666004" cy="673700"/>
              <a:chOff x="4104442" y="3391734"/>
              <a:chExt cx="666004" cy="673700"/>
            </a:xfrm>
          </p:grpSpPr>
          <p:sp>
            <p:nvSpPr>
              <p:cNvPr id="260" name="Oval 259"/>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2" name="Group 261"/>
            <p:cNvGrpSpPr/>
            <p:nvPr/>
          </p:nvGrpSpPr>
          <p:grpSpPr>
            <a:xfrm>
              <a:off x="5441710" y="5459838"/>
              <a:ext cx="666004" cy="673700"/>
              <a:chOff x="4104442" y="3391734"/>
              <a:chExt cx="666004" cy="673700"/>
            </a:xfrm>
          </p:grpSpPr>
          <p:sp>
            <p:nvSpPr>
              <p:cNvPr id="263" name="Oval 262"/>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2101170" y="5459838"/>
              <a:ext cx="666004" cy="673700"/>
              <a:chOff x="4104442" y="3391734"/>
              <a:chExt cx="666004" cy="673700"/>
            </a:xfrm>
          </p:grpSpPr>
          <p:sp>
            <p:nvSpPr>
              <p:cNvPr id="266" name="Oval 265"/>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2772434" y="5459838"/>
              <a:ext cx="666004" cy="673700"/>
              <a:chOff x="4104442" y="3391734"/>
              <a:chExt cx="666004" cy="673700"/>
            </a:xfrm>
          </p:grpSpPr>
          <p:sp>
            <p:nvSpPr>
              <p:cNvPr id="269" name="Oval 268"/>
              <p:cNvSpPr/>
              <p:nvPr/>
            </p:nvSpPr>
            <p:spPr>
              <a:xfrm>
                <a:off x="4313536" y="3593069"/>
                <a:ext cx="255559" cy="2555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4104442" y="3391734"/>
                <a:ext cx="666004" cy="673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5" name="Donut 54"/>
          <p:cNvSpPr/>
          <p:nvPr/>
        </p:nvSpPr>
        <p:spPr>
          <a:xfrm>
            <a:off x="1085801" y="315538"/>
            <a:ext cx="6870324" cy="6910261"/>
          </a:xfrm>
          <a:prstGeom prst="donut">
            <a:avLst>
              <a:gd name="adj" fmla="val 1768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t>Is energy density intensive?</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5</a:t>
            </a:fld>
            <a:endParaRPr lang="en-US"/>
          </a:p>
        </p:txBody>
      </p:sp>
      <p:grpSp>
        <p:nvGrpSpPr>
          <p:cNvPr id="334" name="Group 333"/>
          <p:cNvGrpSpPr/>
          <p:nvPr/>
        </p:nvGrpSpPr>
        <p:grpSpPr>
          <a:xfrm>
            <a:off x="3266936" y="2539915"/>
            <a:ext cx="2474051" cy="2457022"/>
            <a:chOff x="3198010" y="2541544"/>
            <a:chExt cx="2474051" cy="2457022"/>
          </a:xfrm>
        </p:grpSpPr>
        <p:sp>
          <p:nvSpPr>
            <p:cNvPr id="271" name="Left-Right Arrow 270"/>
            <p:cNvSpPr/>
            <p:nvPr/>
          </p:nvSpPr>
          <p:spPr>
            <a:xfrm>
              <a:off x="4464548" y="370976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Left-Right Arrow 273"/>
            <p:cNvSpPr/>
            <p:nvPr/>
          </p:nvSpPr>
          <p:spPr>
            <a:xfrm>
              <a:off x="3759824" y="3702023"/>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Left-Right Arrow 318"/>
            <p:cNvSpPr/>
            <p:nvPr/>
          </p:nvSpPr>
          <p:spPr>
            <a:xfrm rot="5400000">
              <a:off x="4112186" y="4062376"/>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Left-Right Arrow 319"/>
            <p:cNvSpPr/>
            <p:nvPr/>
          </p:nvSpPr>
          <p:spPr>
            <a:xfrm rot="5400000">
              <a:off x="4112186" y="334990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Left-Right Arrow 320"/>
            <p:cNvSpPr/>
            <p:nvPr/>
          </p:nvSpPr>
          <p:spPr>
            <a:xfrm rot="18953611">
              <a:off x="4433573" y="33731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Left-Right Arrow 321"/>
            <p:cNvSpPr/>
            <p:nvPr/>
          </p:nvSpPr>
          <p:spPr>
            <a:xfrm rot="18953611">
              <a:off x="3756638" y="4046887"/>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Left-Right Arrow 322"/>
            <p:cNvSpPr/>
            <p:nvPr/>
          </p:nvSpPr>
          <p:spPr>
            <a:xfrm rot="2698061">
              <a:off x="3753789" y="3352025"/>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Left-Right Arrow 323"/>
            <p:cNvSpPr/>
            <p:nvPr/>
          </p:nvSpPr>
          <p:spPr>
            <a:xfrm rot="2698061">
              <a:off x="4438832" y="4042888"/>
              <a:ext cx="673748" cy="131100"/>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Left-Right Arrow 325"/>
            <p:cNvSpPr/>
            <p:nvPr/>
          </p:nvSpPr>
          <p:spPr>
            <a:xfrm rot="17808144">
              <a:off x="4241108" y="302212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Left-Right Arrow 326"/>
            <p:cNvSpPr/>
            <p:nvPr/>
          </p:nvSpPr>
          <p:spPr>
            <a:xfrm rot="17808144">
              <a:off x="3570675" y="4411617"/>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Left-Right Arrow 327"/>
            <p:cNvSpPr/>
            <p:nvPr/>
          </p:nvSpPr>
          <p:spPr>
            <a:xfrm rot="14571308">
              <a:off x="3573373" y="3025401"/>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Left-Right Arrow 328"/>
            <p:cNvSpPr/>
            <p:nvPr/>
          </p:nvSpPr>
          <p:spPr>
            <a:xfrm rot="14571308">
              <a:off x="4248128" y="4410452"/>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Left-Right Arrow 329"/>
            <p:cNvSpPr/>
            <p:nvPr/>
          </p:nvSpPr>
          <p:spPr>
            <a:xfrm rot="12476072">
              <a:off x="4604529" y="40592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Left-Right Arrow 330"/>
            <p:cNvSpPr/>
            <p:nvPr/>
          </p:nvSpPr>
          <p:spPr>
            <a:xfrm rot="12476072">
              <a:off x="3199807" y="3367293"/>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Left-Right Arrow 331"/>
            <p:cNvSpPr/>
            <p:nvPr/>
          </p:nvSpPr>
          <p:spPr>
            <a:xfrm rot="9093818">
              <a:off x="3198010" y="405535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Left-Right Arrow 332"/>
            <p:cNvSpPr/>
            <p:nvPr/>
          </p:nvSpPr>
          <p:spPr>
            <a:xfrm rot="9093818">
              <a:off x="4593368" y="3387164"/>
              <a:ext cx="1067532" cy="106366"/>
            </a:xfrm>
            <a:prstGeom prst="leftRightArrow">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5" name="Group 424"/>
          <p:cNvGrpSpPr/>
          <p:nvPr/>
        </p:nvGrpSpPr>
        <p:grpSpPr>
          <a:xfrm>
            <a:off x="3409463" y="5459838"/>
            <a:ext cx="2201845" cy="665958"/>
            <a:chOff x="108419" y="4406385"/>
            <a:chExt cx="2201845" cy="627238"/>
          </a:xfrm>
        </p:grpSpPr>
        <p:sp>
          <p:nvSpPr>
            <p:cNvPr id="424" name="Rounded Rectangle 423"/>
            <p:cNvSpPr/>
            <p:nvPr/>
          </p:nvSpPr>
          <p:spPr>
            <a:xfrm>
              <a:off x="108419" y="4406385"/>
              <a:ext cx="2201845" cy="627238"/>
            </a:xfrm>
            <a:prstGeom prst="roundRect">
              <a:avLst/>
            </a:prstGeom>
            <a:solidFill>
              <a:schemeClr val="bg1">
                <a:alpha val="70000"/>
              </a:schemeClr>
            </a:solidFill>
            <a:ln w="22225">
              <a:solidFill>
                <a:srgbClr val="FF66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aphicFrame>
          <p:nvGraphicFramePr>
            <p:cNvPr id="423" name="Content Placeholder 6"/>
            <p:cNvGraphicFramePr>
              <a:graphicFrameLocks noChangeAspect="1"/>
            </p:cNvGraphicFramePr>
            <p:nvPr>
              <p:extLst>
                <p:ext uri="{D42A27DB-BD31-4B8C-83A1-F6EECF244321}">
                  <p14:modId xmlns:p14="http://schemas.microsoft.com/office/powerpoint/2010/main" val="209846179"/>
                </p:ext>
              </p:extLst>
            </p:nvPr>
          </p:nvGraphicFramePr>
          <p:xfrm>
            <a:off x="459351" y="4524489"/>
            <a:ext cx="1524000" cy="316982"/>
          </p:xfrm>
          <a:graphic>
            <a:graphicData uri="http://schemas.openxmlformats.org/presentationml/2006/ole">
              <mc:AlternateContent xmlns:mc="http://schemas.openxmlformats.org/markup-compatibility/2006">
                <mc:Choice xmlns:v="urn:schemas-microsoft-com:vml" Requires="v">
                  <p:oleObj spid="_x0000_s125436" name="Equation" r:id="rId4" imgW="1524000" imgH="317500" progId="Equation.3">
                    <p:embed/>
                  </p:oleObj>
                </mc:Choice>
                <mc:Fallback>
                  <p:oleObj name="Equation" r:id="rId4" imgW="1524000" imgH="317500" progId="Equation.3">
                    <p:embed/>
                    <p:pic>
                      <p:nvPicPr>
                        <p:cNvPr id="0" name=""/>
                        <p:cNvPicPr/>
                        <p:nvPr/>
                      </p:nvPicPr>
                      <p:blipFill>
                        <a:blip r:embed="rId5"/>
                        <a:stretch>
                          <a:fillRect/>
                        </a:stretch>
                      </p:blipFill>
                      <p:spPr>
                        <a:xfrm>
                          <a:off x="459351" y="4524489"/>
                          <a:ext cx="1524000" cy="316982"/>
                        </a:xfrm>
                        <a:prstGeom prst="rect">
                          <a:avLst/>
                        </a:prstGeom>
                      </p:spPr>
                    </p:pic>
                  </p:oleObj>
                </mc:Fallback>
              </mc:AlternateContent>
            </a:graphicData>
          </a:graphic>
        </p:graphicFrame>
      </p:grpSp>
      <p:grpSp>
        <p:nvGrpSpPr>
          <p:cNvPr id="3" name="Group 2"/>
          <p:cNvGrpSpPr/>
          <p:nvPr/>
        </p:nvGrpSpPr>
        <p:grpSpPr>
          <a:xfrm>
            <a:off x="3037329" y="5348326"/>
            <a:ext cx="2992290" cy="876300"/>
            <a:chOff x="5634783" y="1707947"/>
            <a:chExt cx="2992290" cy="876300"/>
          </a:xfrm>
        </p:grpSpPr>
        <p:sp>
          <p:nvSpPr>
            <p:cNvPr id="243" name="Rounded Rectangle 242"/>
            <p:cNvSpPr/>
            <p:nvPr/>
          </p:nvSpPr>
          <p:spPr>
            <a:xfrm>
              <a:off x="5634783" y="1735121"/>
              <a:ext cx="2992290" cy="848566"/>
            </a:xfrm>
            <a:prstGeom prst="roundRect">
              <a:avLst/>
            </a:prstGeom>
            <a:solidFill>
              <a:schemeClr val="bg1">
                <a:alpha val="70000"/>
              </a:schemeClr>
            </a:solidFill>
            <a:ln w="22225">
              <a:solidFill>
                <a:srgbClr val="FF66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aphicFrame>
          <p:nvGraphicFramePr>
            <p:cNvPr id="241" name="Content Placeholder 6"/>
            <p:cNvGraphicFramePr>
              <a:graphicFrameLocks noChangeAspect="1"/>
            </p:cNvGraphicFramePr>
            <p:nvPr>
              <p:extLst>
                <p:ext uri="{D42A27DB-BD31-4B8C-83A1-F6EECF244321}">
                  <p14:modId xmlns:p14="http://schemas.microsoft.com/office/powerpoint/2010/main" val="1336444730"/>
                </p:ext>
              </p:extLst>
            </p:nvPr>
          </p:nvGraphicFramePr>
          <p:xfrm>
            <a:off x="5810834" y="1707947"/>
            <a:ext cx="2654300" cy="876300"/>
          </p:xfrm>
          <a:graphic>
            <a:graphicData uri="http://schemas.openxmlformats.org/presentationml/2006/ole">
              <mc:AlternateContent xmlns:mc="http://schemas.openxmlformats.org/markup-compatibility/2006">
                <mc:Choice xmlns:v="urn:schemas-microsoft-com:vml" Requires="v">
                  <p:oleObj spid="_x0000_s125437" name="Equation" r:id="rId6" imgW="2654300" imgH="825500" progId="Equation.3">
                    <p:embed/>
                  </p:oleObj>
                </mc:Choice>
                <mc:Fallback>
                  <p:oleObj name="Equation" r:id="rId6" imgW="2654300" imgH="825500" progId="Equation.3">
                    <p:embed/>
                    <p:pic>
                      <p:nvPicPr>
                        <p:cNvPr id="0" name=""/>
                        <p:cNvPicPr/>
                        <p:nvPr/>
                      </p:nvPicPr>
                      <p:blipFill>
                        <a:blip r:embed="rId7"/>
                        <a:stretch>
                          <a:fillRect/>
                        </a:stretch>
                      </p:blipFill>
                      <p:spPr>
                        <a:xfrm>
                          <a:off x="5810834" y="1707947"/>
                          <a:ext cx="2654300" cy="876300"/>
                        </a:xfrm>
                        <a:prstGeom prst="rect">
                          <a:avLst/>
                        </a:prstGeom>
                      </p:spPr>
                    </p:pic>
                  </p:oleObj>
                </mc:Fallback>
              </mc:AlternateContent>
            </a:graphicData>
          </a:graphic>
        </p:graphicFrame>
      </p:grpSp>
      <p:grpSp>
        <p:nvGrpSpPr>
          <p:cNvPr id="56" name="Group 55"/>
          <p:cNvGrpSpPr/>
          <p:nvPr/>
        </p:nvGrpSpPr>
        <p:grpSpPr>
          <a:xfrm>
            <a:off x="3377522" y="5338653"/>
            <a:ext cx="2326187" cy="876300"/>
            <a:chOff x="5892962" y="4380111"/>
            <a:chExt cx="2326187" cy="876300"/>
          </a:xfrm>
        </p:grpSpPr>
        <p:sp>
          <p:nvSpPr>
            <p:cNvPr id="275" name="Rounded Rectangle 274"/>
            <p:cNvSpPr/>
            <p:nvPr/>
          </p:nvSpPr>
          <p:spPr>
            <a:xfrm>
              <a:off x="5892962" y="4407845"/>
              <a:ext cx="2326187" cy="848566"/>
            </a:xfrm>
            <a:prstGeom prst="roundRect">
              <a:avLst/>
            </a:prstGeom>
            <a:solidFill>
              <a:schemeClr val="bg1">
                <a:alpha val="70000"/>
              </a:schemeClr>
            </a:solidFill>
            <a:ln w="22225">
              <a:solidFill>
                <a:srgbClr val="FF66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aphicFrame>
          <p:nvGraphicFramePr>
            <p:cNvPr id="276" name="Content Placeholder 6"/>
            <p:cNvGraphicFramePr>
              <a:graphicFrameLocks noChangeAspect="1"/>
            </p:cNvGraphicFramePr>
            <p:nvPr>
              <p:extLst>
                <p:ext uri="{D42A27DB-BD31-4B8C-83A1-F6EECF244321}">
                  <p14:modId xmlns:p14="http://schemas.microsoft.com/office/powerpoint/2010/main" val="3857594091"/>
                </p:ext>
              </p:extLst>
            </p:nvPr>
          </p:nvGraphicFramePr>
          <p:xfrm>
            <a:off x="6019800" y="4380111"/>
            <a:ext cx="2095500" cy="876300"/>
          </p:xfrm>
          <a:graphic>
            <a:graphicData uri="http://schemas.openxmlformats.org/presentationml/2006/ole">
              <mc:AlternateContent xmlns:mc="http://schemas.openxmlformats.org/markup-compatibility/2006">
                <mc:Choice xmlns:v="urn:schemas-microsoft-com:vml" Requires="v">
                  <p:oleObj spid="_x0000_s125438" name="Equation" r:id="rId8" imgW="2095500" imgH="825500" progId="Equation.3">
                    <p:embed/>
                  </p:oleObj>
                </mc:Choice>
                <mc:Fallback>
                  <p:oleObj name="Equation" r:id="rId8" imgW="2095500" imgH="825500" progId="Equation.3">
                    <p:embed/>
                    <p:pic>
                      <p:nvPicPr>
                        <p:cNvPr id="0" name=""/>
                        <p:cNvPicPr/>
                        <p:nvPr/>
                      </p:nvPicPr>
                      <p:blipFill>
                        <a:blip r:embed="rId9"/>
                        <a:stretch>
                          <a:fillRect/>
                        </a:stretch>
                      </p:blipFill>
                      <p:spPr>
                        <a:xfrm>
                          <a:off x="6019800" y="4380111"/>
                          <a:ext cx="2095500" cy="876300"/>
                        </a:xfrm>
                        <a:prstGeom prst="rect">
                          <a:avLst/>
                        </a:prstGeom>
                      </p:spPr>
                    </p:pic>
                  </p:oleObj>
                </mc:Fallback>
              </mc:AlternateContent>
            </a:graphicData>
          </a:graphic>
        </p:graphicFrame>
      </p:grpSp>
      <p:grpSp>
        <p:nvGrpSpPr>
          <p:cNvPr id="57" name="Group 56"/>
          <p:cNvGrpSpPr/>
          <p:nvPr/>
        </p:nvGrpSpPr>
        <p:grpSpPr>
          <a:xfrm>
            <a:off x="2987238" y="5394121"/>
            <a:ext cx="3092471" cy="848566"/>
            <a:chOff x="4118649" y="4022126"/>
            <a:chExt cx="3092471" cy="848566"/>
          </a:xfrm>
        </p:grpSpPr>
        <p:sp>
          <p:nvSpPr>
            <p:cNvPr id="278" name="Rounded Rectangle 277"/>
            <p:cNvSpPr/>
            <p:nvPr/>
          </p:nvSpPr>
          <p:spPr>
            <a:xfrm>
              <a:off x="4118649" y="4022126"/>
              <a:ext cx="3092471" cy="848566"/>
            </a:xfrm>
            <a:prstGeom prst="roundRect">
              <a:avLst/>
            </a:prstGeom>
            <a:solidFill>
              <a:schemeClr val="bg1">
                <a:alpha val="70000"/>
              </a:schemeClr>
            </a:solidFill>
            <a:ln w="22225">
              <a:solidFill>
                <a:srgbClr val="FF66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aphicFrame>
          <p:nvGraphicFramePr>
            <p:cNvPr id="279" name="Content Placeholder 6"/>
            <p:cNvGraphicFramePr>
              <a:graphicFrameLocks noChangeAspect="1"/>
            </p:cNvGraphicFramePr>
            <p:nvPr>
              <p:extLst>
                <p:ext uri="{D42A27DB-BD31-4B8C-83A1-F6EECF244321}">
                  <p14:modId xmlns:p14="http://schemas.microsoft.com/office/powerpoint/2010/main" val="3609962449"/>
                </p:ext>
              </p:extLst>
            </p:nvPr>
          </p:nvGraphicFramePr>
          <p:xfrm>
            <a:off x="4449286" y="4047730"/>
            <a:ext cx="2413000" cy="768350"/>
          </p:xfrm>
          <a:graphic>
            <a:graphicData uri="http://schemas.openxmlformats.org/presentationml/2006/ole">
              <mc:AlternateContent xmlns:mc="http://schemas.openxmlformats.org/markup-compatibility/2006">
                <mc:Choice xmlns:v="urn:schemas-microsoft-com:vml" Requires="v">
                  <p:oleObj spid="_x0000_s125439" name="Equation" r:id="rId10" imgW="2413000" imgH="723900" progId="Equation.3">
                    <p:embed/>
                  </p:oleObj>
                </mc:Choice>
                <mc:Fallback>
                  <p:oleObj name="Equation" r:id="rId10" imgW="2413000" imgH="723900" progId="Equation.3">
                    <p:embed/>
                    <p:pic>
                      <p:nvPicPr>
                        <p:cNvPr id="0" name=""/>
                        <p:cNvPicPr/>
                        <p:nvPr/>
                      </p:nvPicPr>
                      <p:blipFill>
                        <a:blip r:embed="rId11"/>
                        <a:stretch>
                          <a:fillRect/>
                        </a:stretch>
                      </p:blipFill>
                      <p:spPr>
                        <a:xfrm>
                          <a:off x="4449286" y="4047730"/>
                          <a:ext cx="2413000" cy="768350"/>
                        </a:xfrm>
                        <a:prstGeom prst="rect">
                          <a:avLst/>
                        </a:prstGeom>
                      </p:spPr>
                    </p:pic>
                  </p:oleObj>
                </mc:Fallback>
              </mc:AlternateContent>
            </a:graphicData>
          </a:graphic>
        </p:graphicFrame>
      </p:grpSp>
    </p:spTree>
    <p:extLst>
      <p:ext uri="{BB962C8B-B14F-4D97-AF65-F5344CB8AC3E}">
        <p14:creationId xmlns:p14="http://schemas.microsoft.com/office/powerpoint/2010/main" val="3912670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2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Content Placeholder 6"/>
          <p:cNvGraphicFramePr>
            <a:graphicFrameLocks noChangeAspect="1"/>
          </p:cNvGraphicFramePr>
          <p:nvPr>
            <p:extLst>
              <p:ext uri="{D42A27DB-BD31-4B8C-83A1-F6EECF244321}">
                <p14:modId xmlns:p14="http://schemas.microsoft.com/office/powerpoint/2010/main" val="1230593050"/>
              </p:ext>
            </p:extLst>
          </p:nvPr>
        </p:nvGraphicFramePr>
        <p:xfrm>
          <a:off x="3241675" y="1851709"/>
          <a:ext cx="2349500" cy="876300"/>
        </p:xfrm>
        <a:graphic>
          <a:graphicData uri="http://schemas.openxmlformats.org/presentationml/2006/ole">
            <mc:AlternateContent xmlns:mc="http://schemas.openxmlformats.org/markup-compatibility/2006">
              <mc:Choice xmlns:v="urn:schemas-microsoft-com:vml" Requires="v">
                <p:oleObj spid="_x0000_s8978" name="Equation" r:id="rId4" imgW="2349500" imgH="825500" progId="Equation.3">
                  <p:embed/>
                </p:oleObj>
              </mc:Choice>
              <mc:Fallback>
                <p:oleObj name="Equation" r:id="rId4" imgW="2349500" imgH="825500" progId="Equation.3">
                  <p:embed/>
                  <p:pic>
                    <p:nvPicPr>
                      <p:cNvPr id="0" name=""/>
                      <p:cNvPicPr/>
                      <p:nvPr/>
                    </p:nvPicPr>
                    <p:blipFill>
                      <a:blip r:embed="rId5"/>
                      <a:stretch>
                        <a:fillRect/>
                      </a:stretch>
                    </p:blipFill>
                    <p:spPr>
                      <a:xfrm>
                        <a:off x="3241675" y="1851709"/>
                        <a:ext cx="2349500" cy="8763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Gravitation and Coulomb</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6</a:t>
            </a:fld>
            <a:endParaRPr lang="en-US"/>
          </a:p>
        </p:txBody>
      </p:sp>
      <p:graphicFrame>
        <p:nvGraphicFramePr>
          <p:cNvPr id="10" name="Content Placeholder 6"/>
          <p:cNvGraphicFramePr>
            <a:graphicFrameLocks noChangeAspect="1"/>
          </p:cNvGraphicFramePr>
          <p:nvPr>
            <p:extLst>
              <p:ext uri="{D42A27DB-BD31-4B8C-83A1-F6EECF244321}">
                <p14:modId xmlns:p14="http://schemas.microsoft.com/office/powerpoint/2010/main" val="3801275301"/>
              </p:ext>
            </p:extLst>
          </p:nvPr>
        </p:nvGraphicFramePr>
        <p:xfrm>
          <a:off x="3577014" y="4274880"/>
          <a:ext cx="1955800" cy="876300"/>
        </p:xfrm>
        <a:graphic>
          <a:graphicData uri="http://schemas.openxmlformats.org/presentationml/2006/ole">
            <mc:AlternateContent xmlns:mc="http://schemas.openxmlformats.org/markup-compatibility/2006">
              <mc:Choice xmlns:v="urn:schemas-microsoft-com:vml" Requires="v">
                <p:oleObj spid="_x0000_s8979" name="Equation" r:id="rId6" imgW="1955800" imgH="825500" progId="Equation.3">
                  <p:embed/>
                </p:oleObj>
              </mc:Choice>
              <mc:Fallback>
                <p:oleObj name="Equation" r:id="rId6" imgW="1955800" imgH="825500" progId="Equation.3">
                  <p:embed/>
                  <p:pic>
                    <p:nvPicPr>
                      <p:cNvPr id="0" name=""/>
                      <p:cNvPicPr/>
                      <p:nvPr/>
                    </p:nvPicPr>
                    <p:blipFill>
                      <a:blip r:embed="rId7"/>
                      <a:stretch>
                        <a:fillRect/>
                      </a:stretch>
                    </p:blipFill>
                    <p:spPr>
                      <a:xfrm>
                        <a:off x="3577014" y="4274880"/>
                        <a:ext cx="1955800" cy="876300"/>
                      </a:xfrm>
                      <a:prstGeom prst="rect">
                        <a:avLst/>
                      </a:prstGeom>
                    </p:spPr>
                  </p:pic>
                </p:oleObj>
              </mc:Fallback>
            </mc:AlternateContent>
          </a:graphicData>
        </a:graphic>
      </p:graphicFrame>
      <p:sp>
        <p:nvSpPr>
          <p:cNvPr id="12" name="TextBox 11"/>
          <p:cNvSpPr txBox="1"/>
          <p:nvPr/>
        </p:nvSpPr>
        <p:spPr>
          <a:xfrm>
            <a:off x="543803" y="3292276"/>
            <a:ext cx="8142997" cy="715089"/>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solidFill>
                  <a:srgbClr val="3366FF"/>
                </a:solidFill>
                <a:latin typeface="Arial"/>
                <a:cs typeface="Arial"/>
              </a:rPr>
              <a:t>Energies</a:t>
            </a:r>
            <a:r>
              <a:rPr lang="en-US" dirty="0" smtClean="0">
                <a:solidFill>
                  <a:srgbClr val="3366FF"/>
                </a:solidFill>
                <a:latin typeface="Arial"/>
                <a:cs typeface="Arial"/>
              </a:rPr>
              <a:t> </a:t>
            </a:r>
            <a:r>
              <a:rPr lang="en-US" dirty="0" smtClean="0">
                <a:solidFill>
                  <a:schemeClr val="bg1">
                    <a:lumMod val="50000"/>
                  </a:schemeClr>
                </a:solidFill>
                <a:latin typeface="Arial"/>
                <a:cs typeface="Arial"/>
              </a:rPr>
              <a:t>of celestial bodies bound by gravitational forces or of like-charged particles bound by bare Coulomb forces are </a:t>
            </a:r>
            <a:r>
              <a:rPr lang="en-US" b="1" dirty="0" smtClean="0">
                <a:solidFill>
                  <a:srgbClr val="3366FF"/>
                </a:solidFill>
                <a:latin typeface="Arial"/>
                <a:cs typeface="Arial"/>
              </a:rPr>
              <a:t>not extensive!</a:t>
            </a:r>
            <a:endParaRPr lang="en-US" b="1" dirty="0">
              <a:solidFill>
                <a:srgbClr val="3366FF"/>
              </a:solidFill>
              <a:latin typeface="Arial"/>
              <a:cs typeface="Arial"/>
            </a:endParaRPr>
          </a:p>
        </p:txBody>
      </p:sp>
      <p:sp>
        <p:nvSpPr>
          <p:cNvPr id="13" name="TextBox 12"/>
          <p:cNvSpPr txBox="1"/>
          <p:nvPr/>
        </p:nvSpPr>
        <p:spPr>
          <a:xfrm>
            <a:off x="1099700" y="5472984"/>
            <a:ext cx="6922942" cy="408623"/>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solidFill>
                  <a:srgbClr val="3366FF"/>
                </a:solidFill>
                <a:latin typeface="Arial"/>
                <a:cs typeface="Arial"/>
              </a:rPr>
              <a:t>Statistical thermodynamics does not work </a:t>
            </a:r>
            <a:r>
              <a:rPr lang="en-US" dirty="0" smtClean="0">
                <a:solidFill>
                  <a:schemeClr val="bg1">
                    <a:lumMod val="50000"/>
                  </a:schemeClr>
                </a:solidFill>
                <a:latin typeface="Arial"/>
                <a:cs typeface="Arial"/>
              </a:rPr>
              <a:t>for such systems!</a:t>
            </a:r>
            <a:endParaRPr lang="en-US" dirty="0">
              <a:solidFill>
                <a:schemeClr val="bg1">
                  <a:lumMod val="50000"/>
                </a:schemeClr>
              </a:solidFill>
              <a:latin typeface="Arial"/>
              <a:cs typeface="Arial"/>
            </a:endParaRPr>
          </a:p>
        </p:txBody>
      </p:sp>
      <p:sp>
        <p:nvSpPr>
          <p:cNvPr id="14" name="TextBox 13"/>
          <p:cNvSpPr txBox="1"/>
          <p:nvPr/>
        </p:nvSpPr>
        <p:spPr>
          <a:xfrm>
            <a:off x="2863661" y="1482251"/>
            <a:ext cx="3156139" cy="1328023"/>
          </a:xfrm>
          <a:prstGeom prst="roundRect">
            <a:avLst/>
          </a:prstGeom>
          <a:noFill/>
          <a:ln>
            <a:solidFill>
              <a:srgbClr val="660066"/>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solidFill>
                  <a:srgbClr val="800000"/>
                </a:solidFill>
                <a:latin typeface="Arial"/>
                <a:cs typeface="Arial"/>
              </a:rPr>
              <a:t>Threshold of </a:t>
            </a:r>
            <a:r>
              <a:rPr lang="en-US" b="1" dirty="0" err="1" smtClean="0">
                <a:solidFill>
                  <a:srgbClr val="800000"/>
                </a:solidFill>
                <a:latin typeface="Arial"/>
                <a:cs typeface="Arial"/>
              </a:rPr>
              <a:t>intensivity</a:t>
            </a:r>
            <a:endParaRPr lang="en-US" b="1" dirty="0" smtClean="0">
              <a:solidFill>
                <a:srgbClr val="800000"/>
              </a:solidFill>
              <a:latin typeface="Arial"/>
              <a:cs typeface="Arial"/>
            </a:endParaRPr>
          </a:p>
          <a:p>
            <a:pPr algn="ctr"/>
            <a:endParaRPr lang="en-US" b="1" dirty="0">
              <a:solidFill>
                <a:srgbClr val="3366FF"/>
              </a:solidFill>
              <a:latin typeface="Arial"/>
              <a:cs typeface="Arial"/>
            </a:endParaRPr>
          </a:p>
          <a:p>
            <a:pPr algn="ctr"/>
            <a:endParaRPr lang="en-US" b="1" dirty="0" smtClean="0">
              <a:solidFill>
                <a:srgbClr val="3366FF"/>
              </a:solidFill>
              <a:latin typeface="Arial"/>
              <a:cs typeface="Arial"/>
            </a:endParaRPr>
          </a:p>
          <a:p>
            <a:pPr algn="ctr"/>
            <a:endParaRPr lang="en-US" b="1" dirty="0">
              <a:solidFill>
                <a:srgbClr val="3366FF"/>
              </a:solidFill>
              <a:latin typeface="Arial"/>
              <a:cs typeface="Arial"/>
            </a:endParaRPr>
          </a:p>
        </p:txBody>
      </p:sp>
    </p:spTree>
    <p:extLst>
      <p:ext uri="{BB962C8B-B14F-4D97-AF65-F5344CB8AC3E}">
        <p14:creationId xmlns:p14="http://schemas.microsoft.com/office/powerpoint/2010/main" val="26891173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2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of thermodynamics</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7</a:t>
            </a:fld>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8251" y="1835150"/>
            <a:ext cx="5918314" cy="340360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77875" y="2512914"/>
            <a:ext cx="4482902" cy="257810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8804" y="2628900"/>
            <a:ext cx="3765196" cy="2165350"/>
          </a:xfrm>
          <a:prstGeom prst="rect">
            <a:avLst/>
          </a:prstGeom>
        </p:spPr>
      </p:pic>
      <p:sp>
        <p:nvSpPr>
          <p:cNvPr id="12" name="TextBox 11"/>
          <p:cNvSpPr txBox="1"/>
          <p:nvPr/>
        </p:nvSpPr>
        <p:spPr>
          <a:xfrm>
            <a:off x="457200" y="1803400"/>
            <a:ext cx="1983225" cy="408623"/>
          </a:xfrm>
          <a:prstGeom prst="roundRect">
            <a:avLst/>
          </a:prstGeom>
          <a:noFill/>
          <a:ln>
            <a:no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solidFill>
                  <a:srgbClr val="7F7F7F"/>
                </a:solidFill>
                <a:latin typeface="Arial"/>
                <a:cs typeface="Arial"/>
              </a:rPr>
              <a:t>Non-extensive</a:t>
            </a:r>
          </a:p>
        </p:txBody>
      </p:sp>
      <p:sp>
        <p:nvSpPr>
          <p:cNvPr id="13" name="TextBox 12"/>
          <p:cNvSpPr txBox="1"/>
          <p:nvPr/>
        </p:nvSpPr>
        <p:spPr>
          <a:xfrm>
            <a:off x="6218352" y="1803400"/>
            <a:ext cx="1876425" cy="408623"/>
          </a:xfrm>
          <a:prstGeom prst="roundRect">
            <a:avLst/>
          </a:prstGeom>
          <a:noFill/>
          <a:ln>
            <a:no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solidFill>
                  <a:schemeClr val="bg1">
                    <a:lumMod val="50000"/>
                  </a:schemeClr>
                </a:solidFill>
                <a:latin typeface="Arial"/>
                <a:cs typeface="Arial"/>
              </a:rPr>
              <a:t>Non-extensive</a:t>
            </a:r>
            <a:endParaRPr lang="en-US" dirty="0">
              <a:solidFill>
                <a:schemeClr val="bg1">
                  <a:lumMod val="50000"/>
                </a:schemeClr>
              </a:solidFill>
              <a:latin typeface="Arial"/>
              <a:cs typeface="Arial"/>
            </a:endParaRPr>
          </a:p>
        </p:txBody>
      </p:sp>
      <p:sp>
        <p:nvSpPr>
          <p:cNvPr id="14" name="TextBox 13"/>
          <p:cNvSpPr txBox="1"/>
          <p:nvPr/>
        </p:nvSpPr>
        <p:spPr>
          <a:xfrm>
            <a:off x="3235325" y="1803400"/>
            <a:ext cx="1652926" cy="408623"/>
          </a:xfrm>
          <a:prstGeom prst="roundRect">
            <a:avLst/>
          </a:prstGeom>
          <a:noFill/>
          <a:ln>
            <a:no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solidFill>
                  <a:srgbClr val="3366FF"/>
                </a:solidFill>
                <a:latin typeface="Arial"/>
                <a:cs typeface="Arial"/>
              </a:rPr>
              <a:t>Extensive</a:t>
            </a:r>
            <a:endParaRPr lang="en-US" dirty="0">
              <a:solidFill>
                <a:schemeClr val="bg1">
                  <a:lumMod val="50000"/>
                </a:schemeClr>
              </a:solidFill>
              <a:latin typeface="Arial"/>
              <a:cs typeface="Arial"/>
            </a:endParaRPr>
          </a:p>
        </p:txBody>
      </p:sp>
      <p:cxnSp>
        <p:nvCxnSpPr>
          <p:cNvPr id="16" name="Straight Arrow Connector 15"/>
          <p:cNvCxnSpPr/>
          <p:nvPr/>
        </p:nvCxnSpPr>
        <p:spPr>
          <a:xfrm flipV="1">
            <a:off x="457200" y="5222876"/>
            <a:ext cx="8229600" cy="15874"/>
          </a:xfrm>
          <a:prstGeom prst="straightConnector1">
            <a:avLst/>
          </a:prstGeom>
          <a:ln w="3175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778750" y="4643994"/>
            <a:ext cx="1307639" cy="510778"/>
          </a:xfrm>
          <a:prstGeom prst="roundRect">
            <a:avLst/>
          </a:prstGeom>
          <a:noFill/>
          <a:ln>
            <a:no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smtClean="0">
                <a:solidFill>
                  <a:schemeClr val="tx1"/>
                </a:solidFill>
                <a:latin typeface="Arial"/>
                <a:cs typeface="Arial"/>
              </a:rPr>
              <a:t>Size</a:t>
            </a:r>
            <a:endParaRPr lang="en-US" sz="2800" b="1" dirty="0">
              <a:solidFill>
                <a:schemeClr val="tx1"/>
              </a:solidFill>
              <a:latin typeface="Arial"/>
              <a:cs typeface="Arial"/>
            </a:endParaRPr>
          </a:p>
        </p:txBody>
      </p:sp>
      <p:sp>
        <p:nvSpPr>
          <p:cNvPr id="20" name="TextBox 19"/>
          <p:cNvSpPr txBox="1"/>
          <p:nvPr/>
        </p:nvSpPr>
        <p:spPr>
          <a:xfrm>
            <a:off x="1237948" y="5310515"/>
            <a:ext cx="428322" cy="523220"/>
          </a:xfrm>
          <a:prstGeom prst="rect">
            <a:avLst/>
          </a:prstGeom>
          <a:noFill/>
        </p:spPr>
        <p:txBody>
          <a:bodyPr wrap="none" rtlCol="0">
            <a:spAutoFit/>
          </a:bodyPr>
          <a:lstStyle/>
          <a:p>
            <a:r>
              <a:rPr lang="en-US" sz="2800" dirty="0" err="1" smtClean="0">
                <a:latin typeface="Arial"/>
                <a:cs typeface="Arial"/>
              </a:rPr>
              <a:t>Å</a:t>
            </a:r>
            <a:endParaRPr lang="en-US" sz="2800" dirty="0">
              <a:latin typeface="Arial"/>
              <a:cs typeface="Arial"/>
            </a:endParaRPr>
          </a:p>
        </p:txBody>
      </p:sp>
      <p:sp>
        <p:nvSpPr>
          <p:cNvPr id="21" name="TextBox 20"/>
          <p:cNvSpPr txBox="1"/>
          <p:nvPr/>
        </p:nvSpPr>
        <p:spPr>
          <a:xfrm>
            <a:off x="3898598" y="5310515"/>
            <a:ext cx="483776" cy="523220"/>
          </a:xfrm>
          <a:prstGeom prst="rect">
            <a:avLst/>
          </a:prstGeom>
          <a:noFill/>
        </p:spPr>
        <p:txBody>
          <a:bodyPr wrap="none" rtlCol="0">
            <a:spAutoFit/>
          </a:bodyPr>
          <a:lstStyle/>
          <a:p>
            <a:r>
              <a:rPr lang="en-US" sz="2800" dirty="0" smtClean="0">
                <a:latin typeface="Arial"/>
                <a:cs typeface="Arial"/>
              </a:rPr>
              <a:t>m</a:t>
            </a:r>
            <a:endParaRPr lang="en-US" sz="2800" dirty="0">
              <a:latin typeface="Arial"/>
              <a:cs typeface="Arial"/>
            </a:endParaRPr>
          </a:p>
        </p:txBody>
      </p:sp>
      <p:sp>
        <p:nvSpPr>
          <p:cNvPr id="22" name="TextBox 21"/>
          <p:cNvSpPr txBox="1"/>
          <p:nvPr/>
        </p:nvSpPr>
        <p:spPr>
          <a:xfrm>
            <a:off x="7156565" y="5310515"/>
            <a:ext cx="443977" cy="523220"/>
          </a:xfrm>
          <a:prstGeom prst="rect">
            <a:avLst/>
          </a:prstGeom>
          <a:noFill/>
        </p:spPr>
        <p:txBody>
          <a:bodyPr wrap="none" rtlCol="0">
            <a:spAutoFit/>
          </a:bodyPr>
          <a:lstStyle/>
          <a:p>
            <a:r>
              <a:rPr lang="en-US" sz="2800" dirty="0" err="1" smtClean="0">
                <a:latin typeface="Arial"/>
                <a:cs typeface="Arial"/>
              </a:rPr>
              <a:t>ly</a:t>
            </a:r>
            <a:endParaRPr lang="en-US" sz="2800" dirty="0">
              <a:latin typeface="Arial"/>
              <a:cs typeface="Arial"/>
            </a:endParaRPr>
          </a:p>
        </p:txBody>
      </p:sp>
    </p:spTree>
    <p:extLst>
      <p:ext uri="{BB962C8B-B14F-4D97-AF65-F5344CB8AC3E}">
        <p14:creationId xmlns:p14="http://schemas.microsoft.com/office/powerpoint/2010/main" val="8716595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Levin </a:t>
            </a:r>
            <a:r>
              <a:rPr lang="en-US" i="1" dirty="0" smtClean="0"/>
              <a:t>et al.</a:t>
            </a:r>
            <a:r>
              <a:rPr lang="en-US" dirty="0" smtClean="0"/>
              <a:t> </a:t>
            </a:r>
            <a:r>
              <a:rPr lang="en-US" i="1" dirty="0" smtClean="0"/>
              <a:t>Phys. Rep. </a:t>
            </a:r>
            <a:r>
              <a:rPr lang="en-US" dirty="0" smtClean="0"/>
              <a:t>535, 1-60 (2014)</a:t>
            </a:r>
            <a:endParaRPr lang="en-US" dirty="0"/>
          </a:p>
        </p:txBody>
      </p:sp>
      <p:sp>
        <p:nvSpPr>
          <p:cNvPr id="3" name="Content Placeholder 2"/>
          <p:cNvSpPr>
            <a:spLocks noGrp="1"/>
          </p:cNvSpPr>
          <p:nvPr>
            <p:ph idx="1"/>
          </p:nvPr>
        </p:nvSpPr>
        <p:spPr/>
        <p:txBody>
          <a:bodyPr/>
          <a:lstStyle/>
          <a:p>
            <a:pPr marL="0" indent="0">
              <a:buNone/>
            </a:pPr>
            <a:r>
              <a:rPr lang="en-US" dirty="0" smtClean="0"/>
              <a:t>‘A long time ago Einstein expressed his belief that thermodynamics is “the only physical theory of universal content concerning which I am convinced that, within the framework of applicability of its basic concepts, it will never be overthrown.” One can, however, wonder about the extent of the “applicability” to which Einstein was referring. For example, can thermodynamics in any form be applied to study non-neutral plasmas or galaxies in which “particles” interact by long-range forces?’</a:t>
            </a: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p>
            <a:fld id="{DCBB5AB0-7DB0-494A-BF7C-E5E609CE9578}" type="slidenum">
              <a:rPr lang="en-US" smtClean="0"/>
              <a:t>8</a:t>
            </a:fld>
            <a:endParaRPr lang="en-US" dirty="0"/>
          </a:p>
        </p:txBody>
      </p:sp>
    </p:spTree>
    <p:extLst>
      <p:ext uri="{BB962C8B-B14F-4D97-AF65-F5344CB8AC3E}">
        <p14:creationId xmlns:p14="http://schemas.microsoft.com/office/powerpoint/2010/main" val="24631714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Mathematicians’ proofs</a:t>
            </a:r>
            <a:endParaRPr lang="en-US" dirty="0"/>
          </a:p>
        </p:txBody>
      </p:sp>
      <p:sp>
        <p:nvSpPr>
          <p:cNvPr id="6" name="Slide Number Placeholder 5"/>
          <p:cNvSpPr>
            <a:spLocks noGrp="1"/>
          </p:cNvSpPr>
          <p:nvPr>
            <p:ph type="sldNum" sz="quarter" idx="12"/>
          </p:nvPr>
        </p:nvSpPr>
        <p:spPr/>
        <p:txBody>
          <a:bodyPr/>
          <a:lstStyle/>
          <a:p>
            <a:fld id="{DCBB5AB0-7DB0-494A-BF7C-E5E609CE9578}" type="slidenum">
              <a:rPr lang="en-US" smtClean="0"/>
              <a:t>9</a:t>
            </a:fld>
            <a:endParaRPr lang="en-US"/>
          </a:p>
        </p:txBody>
      </p:sp>
      <p:sp>
        <p:nvSpPr>
          <p:cNvPr id="10" name="TextBox 9"/>
          <p:cNvSpPr txBox="1"/>
          <p:nvPr/>
        </p:nvSpPr>
        <p:spPr>
          <a:xfrm>
            <a:off x="522788" y="2301987"/>
            <a:ext cx="8142997" cy="715089"/>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FF6600"/>
                </a:solidFill>
                <a:latin typeface="Arial"/>
                <a:cs typeface="Arial"/>
              </a:rPr>
              <a:t>Electrically neutral matter consisting of mobile electrons and nuclei</a:t>
            </a:r>
          </a:p>
          <a:p>
            <a:pPr algn="ctr"/>
            <a:r>
              <a:rPr lang="en-US" dirty="0" err="1">
                <a:solidFill>
                  <a:schemeClr val="bg1">
                    <a:lumMod val="50000"/>
                  </a:schemeClr>
                </a:solidFill>
                <a:latin typeface="Arial"/>
                <a:cs typeface="Arial"/>
              </a:rPr>
              <a:t>Lebowitz</a:t>
            </a:r>
            <a:r>
              <a:rPr lang="en-US" dirty="0">
                <a:solidFill>
                  <a:schemeClr val="bg1">
                    <a:lumMod val="50000"/>
                  </a:schemeClr>
                </a:solidFill>
                <a:latin typeface="Arial"/>
                <a:cs typeface="Arial"/>
              </a:rPr>
              <a:t> and </a:t>
            </a:r>
            <a:r>
              <a:rPr lang="en-US" dirty="0" err="1">
                <a:solidFill>
                  <a:schemeClr val="bg1">
                    <a:lumMod val="50000"/>
                  </a:schemeClr>
                </a:solidFill>
                <a:latin typeface="Arial"/>
                <a:cs typeface="Arial"/>
              </a:rPr>
              <a:t>Lieb</a:t>
            </a:r>
            <a:r>
              <a:rPr lang="en-US" dirty="0">
                <a:solidFill>
                  <a:schemeClr val="bg1">
                    <a:lumMod val="50000"/>
                  </a:schemeClr>
                </a:solidFill>
                <a:latin typeface="Arial"/>
                <a:cs typeface="Arial"/>
              </a:rPr>
              <a:t>, </a:t>
            </a:r>
            <a:r>
              <a:rPr lang="en-US" i="1" dirty="0">
                <a:solidFill>
                  <a:schemeClr val="bg1">
                    <a:lumMod val="50000"/>
                  </a:schemeClr>
                </a:solidFill>
                <a:latin typeface="Arial"/>
                <a:cs typeface="Arial"/>
              </a:rPr>
              <a:t>Phys. Rev. </a:t>
            </a:r>
            <a:r>
              <a:rPr lang="en-US" i="1" dirty="0" err="1">
                <a:solidFill>
                  <a:schemeClr val="bg1">
                    <a:lumMod val="50000"/>
                  </a:schemeClr>
                </a:solidFill>
                <a:latin typeface="Arial"/>
                <a:cs typeface="Arial"/>
              </a:rPr>
              <a:t>Lett</a:t>
            </a:r>
            <a:r>
              <a:rPr lang="en-US" i="1" dirty="0">
                <a:solidFill>
                  <a:schemeClr val="bg1">
                    <a:lumMod val="50000"/>
                  </a:schemeClr>
                </a:solidFill>
                <a:latin typeface="Arial"/>
                <a:cs typeface="Arial"/>
              </a:rPr>
              <a:t>. </a:t>
            </a:r>
            <a:r>
              <a:rPr lang="en-US" b="1" dirty="0">
                <a:solidFill>
                  <a:schemeClr val="bg1">
                    <a:lumMod val="50000"/>
                  </a:schemeClr>
                </a:solidFill>
                <a:latin typeface="Arial"/>
                <a:cs typeface="Arial"/>
              </a:rPr>
              <a:t>22</a:t>
            </a:r>
            <a:r>
              <a:rPr lang="en-US" dirty="0">
                <a:solidFill>
                  <a:schemeClr val="bg1">
                    <a:lumMod val="50000"/>
                  </a:schemeClr>
                </a:solidFill>
                <a:latin typeface="Arial"/>
                <a:cs typeface="Arial"/>
              </a:rPr>
              <a:t>, 631 (1969).</a:t>
            </a:r>
          </a:p>
        </p:txBody>
      </p:sp>
      <p:sp>
        <p:nvSpPr>
          <p:cNvPr id="11" name="TextBox 10"/>
          <p:cNvSpPr txBox="1"/>
          <p:nvPr/>
        </p:nvSpPr>
        <p:spPr>
          <a:xfrm>
            <a:off x="520308" y="3267474"/>
            <a:ext cx="8142997" cy="715089"/>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FF6600"/>
                </a:solidFill>
                <a:latin typeface="Arial"/>
                <a:cs typeface="Arial"/>
              </a:rPr>
              <a:t>Electrically neutral </a:t>
            </a:r>
            <a:r>
              <a:rPr lang="en-US" dirty="0" smtClean="0">
                <a:solidFill>
                  <a:srgbClr val="FF6600"/>
                </a:solidFill>
                <a:latin typeface="Arial"/>
                <a:cs typeface="Arial"/>
              </a:rPr>
              <a:t>perfect crystals</a:t>
            </a:r>
            <a:endParaRPr lang="en-US" dirty="0">
              <a:solidFill>
                <a:srgbClr val="FF6600"/>
              </a:solidFill>
              <a:latin typeface="Arial"/>
              <a:cs typeface="Arial"/>
            </a:endParaRPr>
          </a:p>
          <a:p>
            <a:pPr algn="ctr"/>
            <a:r>
              <a:rPr lang="en-US" dirty="0" err="1" smtClean="0">
                <a:solidFill>
                  <a:schemeClr val="bg1">
                    <a:lumMod val="50000"/>
                  </a:schemeClr>
                </a:solidFill>
                <a:latin typeface="Arial"/>
                <a:cs typeface="Arial"/>
              </a:rPr>
              <a:t>Fefferman</a:t>
            </a:r>
            <a:r>
              <a:rPr lang="en-US" dirty="0" smtClean="0">
                <a:solidFill>
                  <a:schemeClr val="bg1">
                    <a:lumMod val="50000"/>
                  </a:schemeClr>
                </a:solidFill>
                <a:latin typeface="Arial"/>
                <a:cs typeface="Arial"/>
              </a:rPr>
              <a:t>, </a:t>
            </a:r>
            <a:r>
              <a:rPr lang="en-US" i="1" dirty="0" smtClean="0">
                <a:solidFill>
                  <a:schemeClr val="bg1">
                    <a:lumMod val="50000"/>
                  </a:schemeClr>
                </a:solidFill>
                <a:latin typeface="Arial"/>
                <a:cs typeface="Arial"/>
              </a:rPr>
              <a:t>Comm. Math. Phys. </a:t>
            </a:r>
            <a:r>
              <a:rPr lang="en-US" b="1" dirty="0" smtClean="0">
                <a:solidFill>
                  <a:schemeClr val="bg1">
                    <a:lumMod val="50000"/>
                  </a:schemeClr>
                </a:solidFill>
                <a:latin typeface="Arial"/>
                <a:cs typeface="Arial"/>
              </a:rPr>
              <a:t>98</a:t>
            </a:r>
            <a:r>
              <a:rPr lang="en-US" dirty="0" smtClean="0">
                <a:solidFill>
                  <a:schemeClr val="bg1">
                    <a:lumMod val="50000"/>
                  </a:schemeClr>
                </a:solidFill>
                <a:latin typeface="Arial"/>
                <a:cs typeface="Arial"/>
              </a:rPr>
              <a:t>, 289 </a:t>
            </a:r>
            <a:r>
              <a:rPr lang="en-US" dirty="0">
                <a:solidFill>
                  <a:schemeClr val="bg1">
                    <a:lumMod val="50000"/>
                  </a:schemeClr>
                </a:solidFill>
                <a:latin typeface="Arial"/>
                <a:cs typeface="Arial"/>
              </a:rPr>
              <a:t>(</a:t>
            </a:r>
            <a:r>
              <a:rPr lang="en-US" dirty="0" smtClean="0">
                <a:solidFill>
                  <a:schemeClr val="bg1">
                    <a:lumMod val="50000"/>
                  </a:schemeClr>
                </a:solidFill>
                <a:latin typeface="Arial"/>
                <a:cs typeface="Arial"/>
              </a:rPr>
              <a:t>1985)</a:t>
            </a:r>
            <a:r>
              <a:rPr lang="en-US" dirty="0">
                <a:solidFill>
                  <a:schemeClr val="bg1">
                    <a:lumMod val="50000"/>
                  </a:schemeClr>
                </a:solidFill>
                <a:latin typeface="Arial"/>
                <a:cs typeface="Arial"/>
              </a:rPr>
              <a:t>.</a:t>
            </a:r>
          </a:p>
        </p:txBody>
      </p:sp>
      <p:sp>
        <p:nvSpPr>
          <p:cNvPr id="12" name="TextBox 11"/>
          <p:cNvSpPr txBox="1"/>
          <p:nvPr/>
        </p:nvSpPr>
        <p:spPr>
          <a:xfrm>
            <a:off x="520308" y="4232961"/>
            <a:ext cx="8142997" cy="715089"/>
          </a:xfrm>
          <a:prstGeom prst="roundRect">
            <a:avLst/>
          </a:prstGeom>
          <a:noFill/>
          <a:ln>
            <a:solidFill>
              <a:srgbClr val="3366FF"/>
            </a:solidFill>
          </a:ln>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rgbClr val="FF6600"/>
                </a:solidFill>
                <a:latin typeface="Arial"/>
                <a:cs typeface="Arial"/>
              </a:rPr>
              <a:t>Electrically neutral </a:t>
            </a:r>
            <a:r>
              <a:rPr lang="en-US" dirty="0" smtClean="0">
                <a:solidFill>
                  <a:srgbClr val="FF6600"/>
                </a:solidFill>
                <a:latin typeface="Arial"/>
                <a:cs typeface="Arial"/>
              </a:rPr>
              <a:t>crystals with defects</a:t>
            </a:r>
            <a:endParaRPr lang="en-US" dirty="0">
              <a:solidFill>
                <a:srgbClr val="FF6600"/>
              </a:solidFill>
              <a:latin typeface="Arial"/>
              <a:cs typeface="Arial"/>
            </a:endParaRPr>
          </a:p>
          <a:p>
            <a:pPr algn="ctr"/>
            <a:r>
              <a:rPr lang="en-US" dirty="0" err="1" smtClean="0">
                <a:solidFill>
                  <a:schemeClr val="bg1">
                    <a:lumMod val="50000"/>
                  </a:schemeClr>
                </a:solidFill>
                <a:latin typeface="Arial"/>
                <a:cs typeface="Arial"/>
              </a:rPr>
              <a:t>Hainzl</a:t>
            </a:r>
            <a:r>
              <a:rPr lang="en-US" dirty="0" smtClean="0">
                <a:solidFill>
                  <a:schemeClr val="bg1">
                    <a:lumMod val="50000"/>
                  </a:schemeClr>
                </a:solidFill>
                <a:latin typeface="Arial"/>
                <a:cs typeface="Arial"/>
              </a:rPr>
              <a:t>, </a:t>
            </a:r>
            <a:r>
              <a:rPr lang="en-US" dirty="0" err="1" smtClean="0">
                <a:solidFill>
                  <a:schemeClr val="bg1">
                    <a:lumMod val="50000"/>
                  </a:schemeClr>
                </a:solidFill>
                <a:latin typeface="Arial"/>
                <a:cs typeface="Arial"/>
              </a:rPr>
              <a:t>Lewin</a:t>
            </a:r>
            <a:r>
              <a:rPr lang="en-US" dirty="0" smtClean="0">
                <a:solidFill>
                  <a:schemeClr val="bg1">
                    <a:lumMod val="50000"/>
                  </a:schemeClr>
                </a:solidFill>
                <a:latin typeface="Arial"/>
                <a:cs typeface="Arial"/>
              </a:rPr>
              <a:t>, and </a:t>
            </a:r>
            <a:r>
              <a:rPr lang="en-US" dirty="0" err="1" smtClean="0">
                <a:solidFill>
                  <a:schemeClr val="bg1">
                    <a:lumMod val="50000"/>
                  </a:schemeClr>
                </a:solidFill>
                <a:latin typeface="Arial"/>
                <a:cs typeface="Arial"/>
              </a:rPr>
              <a:t>Solovej</a:t>
            </a:r>
            <a:r>
              <a:rPr lang="en-US" dirty="0" smtClean="0">
                <a:solidFill>
                  <a:schemeClr val="bg1">
                    <a:lumMod val="50000"/>
                  </a:schemeClr>
                </a:solidFill>
                <a:latin typeface="Arial"/>
                <a:cs typeface="Arial"/>
              </a:rPr>
              <a:t>, </a:t>
            </a:r>
            <a:r>
              <a:rPr lang="en-US" i="1" dirty="0" smtClean="0">
                <a:solidFill>
                  <a:schemeClr val="bg1">
                    <a:lumMod val="50000"/>
                  </a:schemeClr>
                </a:solidFill>
                <a:latin typeface="Arial"/>
                <a:cs typeface="Arial"/>
              </a:rPr>
              <a:t>Adv. Math. </a:t>
            </a:r>
            <a:r>
              <a:rPr lang="en-US" b="1" dirty="0" smtClean="0">
                <a:solidFill>
                  <a:schemeClr val="bg1">
                    <a:lumMod val="50000"/>
                  </a:schemeClr>
                </a:solidFill>
                <a:latin typeface="Arial"/>
                <a:cs typeface="Arial"/>
              </a:rPr>
              <a:t>221</a:t>
            </a:r>
            <a:r>
              <a:rPr lang="en-US" dirty="0" smtClean="0">
                <a:solidFill>
                  <a:schemeClr val="bg1">
                    <a:lumMod val="50000"/>
                  </a:schemeClr>
                </a:solidFill>
                <a:latin typeface="Arial"/>
                <a:cs typeface="Arial"/>
              </a:rPr>
              <a:t>, 454 &amp; 488 (2009)</a:t>
            </a:r>
            <a:r>
              <a:rPr lang="en-US" dirty="0">
                <a:solidFill>
                  <a:schemeClr val="bg1">
                    <a:lumMod val="50000"/>
                  </a:schemeClr>
                </a:solidFill>
                <a:latin typeface="Arial"/>
                <a:cs typeface="Arial"/>
              </a:rPr>
              <a:t>.</a:t>
            </a:r>
          </a:p>
        </p:txBody>
      </p:sp>
    </p:spTree>
    <p:extLst>
      <p:ext uri="{BB962C8B-B14F-4D97-AF65-F5344CB8AC3E}">
        <p14:creationId xmlns:p14="http://schemas.microsoft.com/office/powerpoint/2010/main" val="17244592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IUC_hirata">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UIUC_hirata.potx</Template>
  <TotalTime>13777</TotalTime>
  <Words>649</Words>
  <Application>Microsoft Macintosh PowerPoint</Application>
  <PresentationFormat>On-screen Show (4:3)</PresentationFormat>
  <Paragraphs>184</Paragraphs>
  <Slides>24</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UIUC_hirata</vt:lpstr>
      <vt:lpstr>Equation</vt:lpstr>
      <vt:lpstr>MathType 6.0 Equation</vt:lpstr>
      <vt:lpstr>Why is energy extensive?</vt:lpstr>
      <vt:lpstr>Extensivity</vt:lpstr>
      <vt:lpstr>Intensivity</vt:lpstr>
      <vt:lpstr>Is energy extensive?</vt:lpstr>
      <vt:lpstr>Is energy density intensive?</vt:lpstr>
      <vt:lpstr>Gravitation and Coulomb</vt:lpstr>
      <vt:lpstr>Validity of thermodynamics</vt:lpstr>
      <vt:lpstr>Levin et al. Phys. Rep. 535, 1-60 (2014)</vt:lpstr>
      <vt:lpstr>Mathematicians’ proofs</vt:lpstr>
      <vt:lpstr>Chemist’s proof Hirata and Ohnishi, Phys. Chem. Chem. Phys. 14, 7800-7808 (2012)</vt:lpstr>
      <vt:lpstr>Kinetic energy</vt:lpstr>
      <vt:lpstr>Coulomb energy</vt:lpstr>
      <vt:lpstr>Coulomb energy</vt:lpstr>
      <vt:lpstr>Exchange energy</vt:lpstr>
      <vt:lpstr>Density matrix</vt:lpstr>
      <vt:lpstr>Insulators</vt:lpstr>
      <vt:lpstr>Metals</vt:lpstr>
      <vt:lpstr>Exchange energy</vt:lpstr>
      <vt:lpstr>HF energy</vt:lpstr>
      <vt:lpstr>Inverse extensivity of 2e integrals</vt:lpstr>
      <vt:lpstr>Evolution of the Hamiltonian</vt:lpstr>
      <vt:lpstr>Correlation energy: MP2</vt:lpstr>
      <vt:lpstr>Correlation energy: MPn</vt:lpstr>
      <vt:lpstr>Exact energy</vt:lpstr>
    </vt:vector>
  </TitlesOfParts>
  <Manager/>
  <Company>University of Illinois at Urbana-Champaign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So Hirata</dc:creator>
  <cp:keywords/>
  <dc:description/>
  <cp:lastModifiedBy>So Hirata</cp:lastModifiedBy>
  <cp:revision>528</cp:revision>
  <dcterms:created xsi:type="dcterms:W3CDTF">2011-03-15T23:16:41Z</dcterms:created>
  <dcterms:modified xsi:type="dcterms:W3CDTF">2015-04-01T20:17:46Z</dcterms:modified>
  <cp:category/>
</cp:coreProperties>
</file>