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5"/>
  </p:notesMasterIdLst>
  <p:sldIdLst>
    <p:sldId id="349" r:id="rId2"/>
    <p:sldId id="350" r:id="rId3"/>
    <p:sldId id="351" r:id="rId4"/>
    <p:sldId id="352" r:id="rId5"/>
    <p:sldId id="353" r:id="rId6"/>
    <p:sldId id="378" r:id="rId7"/>
    <p:sldId id="355" r:id="rId8"/>
    <p:sldId id="377" r:id="rId9"/>
    <p:sldId id="376" r:id="rId10"/>
    <p:sldId id="381" r:id="rId11"/>
    <p:sldId id="357" r:id="rId12"/>
    <p:sldId id="379" r:id="rId13"/>
    <p:sldId id="380" r:id="rId1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03" autoAdjust="0"/>
    <p:restoredTop sz="92989" autoAdjust="0"/>
  </p:normalViewPr>
  <p:slideViewPr>
    <p:cSldViewPr snapToGrid="0">
      <p:cViewPr varScale="1">
        <p:scale>
          <a:sx n="102" d="100"/>
          <a:sy n="102" d="100"/>
        </p:scale>
        <p:origin x="18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1958" y="-67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387442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56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773356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368DA-4285-45F7-BB94-11E16F83F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5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DED7B5B-59DB-4BB7-8D45-EC63D9D067C4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7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13 w 5184"/>
                  <a:gd name="T3" fmla="*/ 3159 h 3159"/>
                  <a:gd name="T4" fmla="*/ 5513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6 w 556"/>
                  <a:gd name="T5" fmla="*/ 3159 h 3159"/>
                  <a:gd name="T6" fmla="*/ 59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1 w 251"/>
                <a:gd name="T7" fmla="*/ 12 h 12"/>
                <a:gd name="T8" fmla="*/ 271 w 251"/>
                <a:gd name="T9" fmla="*/ 0 h 12"/>
                <a:gd name="T10" fmla="*/ 27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05514 w 251"/>
                <a:gd name="T5" fmla="*/ 12 h 12"/>
                <a:gd name="T6" fmla="*/ 20551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79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CEF7-D01B-43E6-994F-415F66D9B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1EAB-5302-4AAC-8744-C02DFFF9A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957A-EF75-405E-B7F7-BFD4BD217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1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E6F9-62C2-46A6-8F8D-0382DA03D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4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9275-A108-4280-A48C-23F8FFF8B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5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99C61-E5E9-4F9E-B8BA-363D1F06E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6128-605A-4694-AD4C-9C0A0E344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3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AAA7-3786-490C-93DF-AC824E78A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72D4-231E-45E0-980E-D2AEC1518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2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496D-5945-4BD3-A4F1-79295C955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8793-FDAA-4E15-A002-4FC7F8FB2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7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31B1-F436-493C-82C3-8FBCEE4B0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13 w 5184"/>
                <a:gd name="T3" fmla="*/ 3159 h 3159"/>
                <a:gd name="T4" fmla="*/ 5513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6 w 556"/>
                <a:gd name="T5" fmla="*/ 3159 h 3159"/>
                <a:gd name="T6" fmla="*/ 59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05514 w 251"/>
                  <a:gd name="T5" fmla="*/ 12 h 12"/>
                  <a:gd name="T6" fmla="*/ 20551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1 w 251"/>
                  <a:gd name="T7" fmla="*/ 12 h 12"/>
                  <a:gd name="T8" fmla="*/ 271 w 251"/>
                  <a:gd name="T9" fmla="*/ 0 h 12"/>
                  <a:gd name="T10" fmla="*/ 27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5773EC9-EEBA-4B97-BE34-A34293EFB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7" r:id="rId2"/>
    <p:sldLayoutId id="2147484266" r:id="rId3"/>
    <p:sldLayoutId id="2147484265" r:id="rId4"/>
    <p:sldLayoutId id="2147484264" r:id="rId5"/>
    <p:sldLayoutId id="2147484263" r:id="rId6"/>
    <p:sldLayoutId id="2147484262" r:id="rId7"/>
    <p:sldLayoutId id="2147484261" r:id="rId8"/>
    <p:sldLayoutId id="2147484260" r:id="rId9"/>
    <p:sldLayoutId id="2147484259" r:id="rId10"/>
    <p:sldLayoutId id="2147484258" r:id="rId11"/>
    <p:sldLayoutId id="21474842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s.illinois.edu/nm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881034"/>
            <a:ext cx="7935686" cy="497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b="0" dirty="0">
                <a:solidFill>
                  <a:schemeClr val="bg2"/>
                </a:solidFill>
                <a:latin typeface="Arial" pitchFamily="34" charset="0"/>
              </a:rPr>
              <a:t>What NMR Can Do for You</a:t>
            </a:r>
          </a:p>
        </p:txBody>
      </p:sp>
      <p:pic>
        <p:nvPicPr>
          <p:cNvPr id="9220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6413" y="1869624"/>
            <a:ext cx="8213222" cy="488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4400" lvl="1" indent="-457200">
              <a:buFont typeface="Arial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914400" lvl="1" indent="-457200">
              <a:lnSpc>
                <a:spcPct val="65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Structure Elucidation of Small Molecules</a:t>
            </a:r>
          </a:p>
          <a:p>
            <a:pPr marL="914400" lvl="1" indent="-457200">
              <a:lnSpc>
                <a:spcPct val="65000"/>
              </a:lnSpc>
              <a:buFont typeface="Arial" charset="0"/>
              <a:buChar char="•"/>
            </a:pPr>
            <a:endParaRPr lang="en-US" sz="1000" b="1" dirty="0">
              <a:latin typeface="Arial" charset="0"/>
            </a:endParaRP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Structure identification of synthetic compounds, intermediates, impurities, mixtures, unknowns, regiochemistry, rotamerization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Quantitative NMR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Chemical exchange: Equilibrium or A(Di)</a:t>
            </a:r>
            <a:r>
              <a:rPr lang="en-US" sz="1600" b="1" dirty="0" err="1">
                <a:latin typeface="Arial" charset="0"/>
              </a:rPr>
              <a:t>ssociation</a:t>
            </a:r>
            <a:r>
              <a:rPr lang="en-US" sz="1600" b="1" dirty="0">
                <a:latin typeface="Arial" charset="0"/>
              </a:rPr>
              <a:t> constants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Reaction monitoring or reaction rates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Diffusion coefficients (DOSY NMR): monomer? dimer? 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Enantiomeric purity determination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Absolute stereochemistry determination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Dynamics (T</a:t>
            </a:r>
            <a:r>
              <a:rPr lang="en-US" sz="1600" b="1" baseline="-25000" dirty="0">
                <a:latin typeface="Arial" charset="0"/>
              </a:rPr>
              <a:t>1</a:t>
            </a:r>
            <a:r>
              <a:rPr lang="en-US" sz="1600" b="1" dirty="0">
                <a:latin typeface="Arial" charset="0"/>
              </a:rPr>
              <a:t>, T</a:t>
            </a:r>
            <a:r>
              <a:rPr lang="en-US" sz="1600" b="1" baseline="-25000" dirty="0">
                <a:latin typeface="Arial" charset="0"/>
              </a:rPr>
              <a:t>2</a:t>
            </a:r>
            <a:r>
              <a:rPr lang="en-US" sz="1600" b="1" dirty="0">
                <a:latin typeface="Arial" charset="0"/>
              </a:rPr>
              <a:t> and NOE)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>
                <a:latin typeface="Arial" charset="0"/>
              </a:rPr>
              <a:t>Intramolecular hydrogen-bond determination</a:t>
            </a:r>
          </a:p>
          <a:p>
            <a:pPr marL="1200150" lvl="2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600" b="1" dirty="0" err="1">
                <a:latin typeface="Arial" charset="0"/>
              </a:rPr>
              <a:t>Parahydrogen</a:t>
            </a:r>
            <a:r>
              <a:rPr lang="en-US" sz="1600" b="1" dirty="0">
                <a:latin typeface="Arial" charset="0"/>
              </a:rPr>
              <a:t>-NMR (enhance NMR signals thousands fold) to study reaction pathways</a:t>
            </a:r>
          </a:p>
          <a:p>
            <a:endParaRPr lang="en-US" sz="1200" b="1" dirty="0">
              <a:latin typeface="Arial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NMR Screening (Protein-Ligand Interaction)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Structure and Dynamics of Macromolecules and Complexes (e.g., peptides and proteins)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Metabolites Analysis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 rot="16200000">
            <a:off x="-941434" y="2897306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7400" y="133108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Lingyang Zhu</a:t>
            </a:r>
          </a:p>
        </p:txBody>
      </p:sp>
    </p:spTree>
    <p:extLst>
      <p:ext uri="{BB962C8B-B14F-4D97-AF65-F5344CB8AC3E}">
        <p14:creationId xmlns:p14="http://schemas.microsoft.com/office/powerpoint/2010/main" val="25569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2572" y="1905000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M=(4r3N)/3</a:t>
            </a:r>
          </a:p>
        </p:txBody>
      </p:sp>
      <p:pic>
        <p:nvPicPr>
          <p:cNvPr id="16387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7956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DOSY: Determination of MW / Mixture</a:t>
            </a:r>
          </a:p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51" y="2433385"/>
            <a:ext cx="4269710" cy="3270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3" y="1905000"/>
            <a:ext cx="3665976" cy="2328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32" y="4492884"/>
            <a:ext cx="2945156" cy="2237741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56" y="5089355"/>
            <a:ext cx="1463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0E398D-6D18-46AA-BCA4-CAB231EEA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350" y="5874472"/>
            <a:ext cx="1676700" cy="7274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7A8FC-26D6-43B1-A309-643899C23247}"/>
              </a:ext>
            </a:extLst>
          </p:cNvPr>
          <p:cNvCxnSpPr/>
          <p:nvPr/>
        </p:nvCxnSpPr>
        <p:spPr>
          <a:xfrm>
            <a:off x="5448693" y="3770722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DDACDD-AEB7-4BE9-8C36-430A6005828A}"/>
              </a:ext>
            </a:extLst>
          </p:cNvPr>
          <p:cNvCxnSpPr>
            <a:cxnSpLocks/>
          </p:cNvCxnSpPr>
          <p:nvPr/>
        </p:nvCxnSpPr>
        <p:spPr>
          <a:xfrm>
            <a:off x="5524105" y="3987538"/>
            <a:ext cx="2828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86233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Chemical Exchange in NMR:</a:t>
            </a:r>
          </a:p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Intra- and Inter-molecular process     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1847850" y="2384425"/>
            <a:ext cx="700088" cy="8175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3835400" y="2466975"/>
            <a:ext cx="652463" cy="6159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e 10"/>
          <p:cNvSpPr/>
          <p:nvPr/>
        </p:nvSpPr>
        <p:spPr>
          <a:xfrm>
            <a:off x="2197100" y="4567238"/>
            <a:ext cx="849313" cy="83185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9040577">
            <a:off x="1325563" y="4824413"/>
            <a:ext cx="409575" cy="427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Pie 15"/>
          <p:cNvSpPr/>
          <p:nvPr/>
        </p:nvSpPr>
        <p:spPr>
          <a:xfrm>
            <a:off x="4160838" y="4567238"/>
            <a:ext cx="822325" cy="83185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3275" y="4497388"/>
            <a:ext cx="369888" cy="441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01950" y="2622550"/>
            <a:ext cx="6064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2901950" y="2773363"/>
            <a:ext cx="606425" cy="74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1" name="TextBox 18"/>
          <p:cNvSpPr txBox="1">
            <a:spLocks noChangeArrowheads="1"/>
          </p:cNvSpPr>
          <p:nvPr/>
        </p:nvSpPr>
        <p:spPr bwMode="auto">
          <a:xfrm>
            <a:off x="3055938" y="5602288"/>
            <a:ext cx="1557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/>
              <a:t>K</a:t>
            </a:r>
            <a:r>
              <a:rPr lang="en-US" b="1" baseline="-25000" dirty="0" err="1"/>
              <a:t>assoc</a:t>
            </a:r>
            <a:r>
              <a:rPr lang="en-US" b="1" baseline="-25000" dirty="0"/>
              <a:t> </a:t>
            </a:r>
            <a:r>
              <a:rPr lang="en-US" dirty="0"/>
              <a:t>= </a:t>
            </a:r>
            <a:r>
              <a:rPr lang="en-US" dirty="0" err="1"/>
              <a:t>k</a:t>
            </a:r>
            <a:r>
              <a:rPr lang="en-US" baseline="-25000" dirty="0" err="1"/>
              <a:t>on</a:t>
            </a:r>
            <a:r>
              <a:rPr lang="en-US" dirty="0"/>
              <a:t>/</a:t>
            </a:r>
            <a:r>
              <a:rPr lang="en-US" dirty="0" err="1"/>
              <a:t>k</a:t>
            </a:r>
            <a:r>
              <a:rPr lang="en-US" baseline="-25000" dirty="0" err="1"/>
              <a:t>off</a:t>
            </a:r>
            <a:endParaRPr lang="en-US" baseline="-25000" dirty="0"/>
          </a:p>
        </p:txBody>
      </p:sp>
      <p:sp>
        <p:nvSpPr>
          <p:cNvPr id="17422" name="TextBox 19"/>
          <p:cNvSpPr txBox="1">
            <a:spLocks noChangeArrowheads="1"/>
          </p:cNvSpPr>
          <p:nvPr/>
        </p:nvSpPr>
        <p:spPr bwMode="auto">
          <a:xfrm>
            <a:off x="3046413" y="2252663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3046413" y="2811463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</a:t>
            </a:r>
            <a:r>
              <a:rPr lang="en-US" baseline="-25000"/>
              <a:t>-1</a:t>
            </a:r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2027238" y="3248025"/>
            <a:ext cx="3021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K</a:t>
            </a:r>
            <a:r>
              <a:rPr lang="en-US" b="1" baseline="-25000">
                <a:cs typeface="Times New Roman" pitchFamily="18" charset="0"/>
              </a:rPr>
              <a:t>eq  </a:t>
            </a:r>
            <a:r>
              <a:rPr lang="en-US">
                <a:cs typeface="Times New Roman" pitchFamily="18" charset="0"/>
              </a:rPr>
              <a:t>determined by LW and </a:t>
            </a:r>
            <a:r>
              <a:rPr lang="en-US">
                <a:latin typeface="Symbol" pitchFamily="18" charset="2"/>
                <a:cs typeface="Times New Roman" pitchFamily="18" charset="0"/>
              </a:rPr>
              <a:t>Dd</a:t>
            </a:r>
            <a:endParaRPr lang="en-US" baseline="-2500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379788" y="5024438"/>
            <a:ext cx="606425" cy="74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3379788" y="5176838"/>
            <a:ext cx="606425" cy="74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7" name="TextBox 37"/>
          <p:cNvSpPr txBox="1">
            <a:spLocks noChangeArrowheads="1"/>
          </p:cNvSpPr>
          <p:nvPr/>
        </p:nvSpPr>
        <p:spPr bwMode="auto">
          <a:xfrm>
            <a:off x="3524250" y="4656138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k</a:t>
            </a:r>
            <a:r>
              <a:rPr lang="en-US" baseline="-25000" dirty="0" err="1"/>
              <a:t>on</a:t>
            </a:r>
            <a:endParaRPr lang="en-US" baseline="-25000" dirty="0"/>
          </a:p>
        </p:txBody>
      </p:sp>
      <p:sp>
        <p:nvSpPr>
          <p:cNvPr id="17428" name="TextBox 38"/>
          <p:cNvSpPr txBox="1">
            <a:spLocks noChangeArrowheads="1"/>
          </p:cNvSpPr>
          <p:nvPr/>
        </p:nvSpPr>
        <p:spPr bwMode="auto">
          <a:xfrm>
            <a:off x="3524250" y="5214938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k</a:t>
            </a:r>
            <a:r>
              <a:rPr lang="en-US" baseline="-25000" dirty="0" err="1"/>
              <a:t>off</a:t>
            </a:r>
            <a:endParaRPr lang="en-US" baseline="-25000" dirty="0"/>
          </a:p>
        </p:txBody>
      </p:sp>
      <p:sp>
        <p:nvSpPr>
          <p:cNvPr id="17429" name="TextBox 23"/>
          <p:cNvSpPr txBox="1">
            <a:spLocks noChangeArrowheads="1"/>
          </p:cNvSpPr>
          <p:nvPr/>
        </p:nvSpPr>
        <p:spPr bwMode="auto">
          <a:xfrm>
            <a:off x="1827213" y="488156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pic>
        <p:nvPicPr>
          <p:cNvPr id="17430" name="Picture 9" descr="http://onlinelibrary.wiley.com/store/10.1002/anie.200390233/asset/image_n/nfig001.gif?v=1&amp;t=hc3uy1wx&amp;s=2f943ef21f99c94afda6aafff440fc3e98894d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459288"/>
            <a:ext cx="26320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TextBox 40"/>
          <p:cNvSpPr txBox="1">
            <a:spLocks noChangeArrowheads="1"/>
          </p:cNvSpPr>
          <p:nvPr/>
        </p:nvSpPr>
        <p:spPr bwMode="auto">
          <a:xfrm>
            <a:off x="1057275" y="2198688"/>
            <a:ext cx="91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Intra-</a:t>
            </a:r>
          </a:p>
        </p:txBody>
      </p:sp>
      <p:sp>
        <p:nvSpPr>
          <p:cNvPr id="17432" name="TextBox 42"/>
          <p:cNvSpPr txBox="1">
            <a:spLocks noChangeArrowheads="1"/>
          </p:cNvSpPr>
          <p:nvPr/>
        </p:nvSpPr>
        <p:spPr bwMode="auto">
          <a:xfrm>
            <a:off x="1057275" y="4225925"/>
            <a:ext cx="69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Inter-</a:t>
            </a:r>
          </a:p>
        </p:txBody>
      </p:sp>
      <p:pic>
        <p:nvPicPr>
          <p:cNvPr id="17433" name="Picture 11" descr="http://1.bp.blogspot.com/-zBdZxHMMLmc/TjhEa3eDDRI/AAAAAAAAA4w/ZaSa-mtJJR8/s400/saturation_trans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951038"/>
            <a:ext cx="326707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Rectangle 39"/>
          <p:cNvSpPr>
            <a:spLocks noChangeArrowheads="1"/>
          </p:cNvSpPr>
          <p:nvPr/>
        </p:nvSpPr>
        <p:spPr bwMode="auto">
          <a:xfrm>
            <a:off x="5100297" y="6293899"/>
            <a:ext cx="1346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STD Experiments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Meyer: 2003</a:t>
            </a:r>
          </a:p>
        </p:txBody>
      </p:sp>
      <p:sp>
        <p:nvSpPr>
          <p:cNvPr id="17435" name="TextBox 43"/>
          <p:cNvSpPr txBox="1">
            <a:spLocks noChangeArrowheads="1"/>
          </p:cNvSpPr>
          <p:nvPr/>
        </p:nvSpPr>
        <p:spPr bwMode="auto">
          <a:xfrm>
            <a:off x="5865813" y="4041775"/>
            <a:ext cx="1717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U. Ottawa NMR Facility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89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2" y="-65317"/>
            <a:ext cx="8256587" cy="6792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08173" y="347954"/>
            <a:ext cx="7543800" cy="77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800" b="0" kern="0" dirty="0">
                <a:solidFill>
                  <a:schemeClr val="bg2"/>
                </a:solidFill>
                <a:latin typeface="Arial" pitchFamily="34" charset="0"/>
              </a:rPr>
              <a:t>Collaborations &amp; Publications</a:t>
            </a:r>
          </a:p>
        </p:txBody>
      </p:sp>
      <p:pic>
        <p:nvPicPr>
          <p:cNvPr id="6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130" y="1211190"/>
            <a:ext cx="843268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Select Publications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Enzyme-mimetic, self-catalyzed polymerization of polypeptide helices. Nature Comm 2019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Cheng group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Small on channels increase host defenses in cystic fibrosis airway epithelia. Nature 2019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Burke group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Lithium-Olefin Pi Complexes and the Mechanism of Carbo-lithiation. Synthesis, Solution Behavior, and Crystal Structure of (2,2-Dimethylpent-4-en-1-yl. Organometallics, 2019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Girolami group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Cobalt-Mediated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 NMR signal Enhancement using Parahydrogen Induced Polarization. JACS 2018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Fout group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Metal-Free Electrocatalyst for Carbon Dioxide Reduction to Multi-Carbon Hydrocarbons and Oxygenates.  Nature Comm 2016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Kenis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interplay of Al and Mg speciation in advanced Mg battery electrolytes. JACS, 2015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Gewirth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group)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Control of protein orientation on gold nanoparticles. JPC, 2015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(Murphy group)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Structure, bioactivity, and resistance mechanism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streptomonomicin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 unusual lasso peptide from an understudied halophilic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actnomycete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Chem Biol 2015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(Mitchell group)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Alkyne Mechanochemistry: Putative Activation by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Transoidal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Bending. RSC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ChemComm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2014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(Moore group)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NMR structure of the S-linked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glycopeptide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sublancin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168. ACS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Biol. 2014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(van der Donk group)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Reactions of Terminal Hydrides on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Diiron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Dithiolate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JACS 2014 	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Rauchfuss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roup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 rot="16200000">
            <a:off x="-896550" y="2813327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91" y="113506"/>
            <a:ext cx="1152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5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891584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9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762000"/>
            <a:ext cx="70866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Thank you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435256" y="2022950"/>
            <a:ext cx="70166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Please visit us at 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3"/>
              </a:rPr>
              <a:t>http://scs.illinois.edu/nmr/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Questions Always Welcome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2527653" y="6349075"/>
            <a:ext cx="4955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err="1">
                <a:latin typeface="Arial" pitchFamily="34" charset="0"/>
                <a:cs typeface="Arial" pitchFamily="34" charset="0"/>
              </a:rPr>
              <a:t>HuiHui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Xixi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(crazy cat), and Lu (mellow cat)</a:t>
            </a:r>
          </a:p>
        </p:txBody>
      </p:sp>
      <p:pic>
        <p:nvPicPr>
          <p:cNvPr id="24583" name="Picture 8" descr="E:\Photos from Dean Jan 2013\Photos Liaison Meeting Jan 2013\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22" y="3318983"/>
            <a:ext cx="3868881" cy="290284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60" y="3318983"/>
            <a:ext cx="4515015" cy="290264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6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066800" y="4572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Arial" charset="0"/>
              </a:rPr>
              <a:t>Count the Numbers 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4148138"/>
            <a:ext cx="8161337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890410"/>
            <a:ext cx="8193087" cy="28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7" name="Object 2"/>
          <p:cNvGraphicFramePr>
            <a:graphicFrameLocks noChangeAspect="1"/>
          </p:cNvGraphicFramePr>
          <p:nvPr/>
        </p:nvGraphicFramePr>
        <p:xfrm>
          <a:off x="2932113" y="2049463"/>
          <a:ext cx="1779587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CS ChemDraw Drawing" r:id="rId6" imgW="2383437" imgH="2363904" progId="ChemDraw.Document.6.0">
                  <p:embed/>
                </p:oleObj>
              </mc:Choice>
              <mc:Fallback>
                <p:oleObj name="CS ChemDraw Drawing" r:id="rId6" imgW="2383437" imgH="23639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049463"/>
                        <a:ext cx="1779587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920343" y="5329688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baseline="30000" dirty="0"/>
              <a:t>13</a:t>
            </a:r>
            <a:r>
              <a:rPr lang="en-US" b="1" dirty="0"/>
              <a:t>C-APT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906463" y="3244226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baseline="30000" dirty="0"/>
              <a:t>1</a:t>
            </a:r>
            <a:r>
              <a:rPr lang="en-US" b="1" dirty="0"/>
              <a:t>H Spectrum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463" y="1885950"/>
            <a:ext cx="903287" cy="231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75037" y="3760237"/>
            <a:ext cx="298579" cy="186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066800" y="490538"/>
            <a:ext cx="75755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Arial" charset="0"/>
              </a:rPr>
              <a:t>Long-Range Connectivity: </a:t>
            </a:r>
          </a:p>
          <a:p>
            <a:r>
              <a:rPr lang="en-US" sz="3600" baseline="30000" dirty="0">
                <a:solidFill>
                  <a:schemeClr val="bg2"/>
                </a:solidFill>
                <a:latin typeface="Arial" charset="0"/>
              </a:rPr>
              <a:t>                          1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H-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</a:rPr>
              <a:t>13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C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gHMBC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 Spectrum</a:t>
            </a:r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34744"/>
              </p:ext>
            </p:extLst>
          </p:nvPr>
        </p:nvGraphicFramePr>
        <p:xfrm>
          <a:off x="2820988" y="2673752"/>
          <a:ext cx="6094412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" name="CS ChemDraw Drawing" r:id="rId4" imgW="4932883" imgH="3302203" progId="ChemDraw.Document.6.0">
                  <p:embed/>
                </p:oleObj>
              </mc:Choice>
              <mc:Fallback>
                <p:oleObj name="CS ChemDraw Drawing" r:id="rId4" imgW="4932883" imgH="330220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673752"/>
                        <a:ext cx="6094412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825962"/>
              </p:ext>
            </p:extLst>
          </p:nvPr>
        </p:nvGraphicFramePr>
        <p:xfrm>
          <a:off x="984954" y="2026595"/>
          <a:ext cx="219868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" name="CS ChemDraw Drawing" r:id="rId6" imgW="1621068" imgH="993302" progId="ChemDraw.Document.6.0">
                  <p:embed/>
                </p:oleObj>
              </mc:Choice>
              <mc:Fallback>
                <p:oleObj name="CS ChemDraw Drawing" r:id="rId6" imgW="1621068" imgH="9933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54" y="2026595"/>
                        <a:ext cx="2198687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743825" y="3806825"/>
            <a:ext cx="898525" cy="236061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76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05000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291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79517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Relative Stereochemistry: </a:t>
            </a:r>
          </a:p>
          <a:p>
            <a:pPr>
              <a:defRPr/>
            </a:pPr>
            <a:r>
              <a:rPr lang="en-US" sz="3600" baseline="30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1D </a:t>
            </a:r>
            <a:r>
              <a:rPr lang="en-US" sz="3600" baseline="30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H-</a:t>
            </a:r>
            <a:r>
              <a:rPr lang="en-US" sz="3600" baseline="30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 NOE Experiment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1665288" y="2355850"/>
          <a:ext cx="6688137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CS ChemDraw Drawing" r:id="rId4" imgW="6700648" imgH="4048868" progId="ChemDraw.Document.6.0">
                  <p:embed/>
                </p:oleObj>
              </mc:Choice>
              <mc:Fallback>
                <p:oleObj name="CS ChemDraw Drawing" r:id="rId4" imgW="6700648" imgH="404886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355850"/>
                        <a:ext cx="6688137" cy="4054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447800" y="2744788"/>
            <a:ext cx="1981200" cy="227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89713" y="2228494"/>
            <a:ext cx="2401887" cy="647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This problem can also be readily solved by </a:t>
            </a:r>
            <a:r>
              <a:rPr lang="en-US" sz="1400" b="1" baseline="30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H-</a:t>
            </a:r>
            <a:r>
              <a:rPr lang="en-US" sz="1400" b="1" baseline="30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H </a:t>
            </a:r>
          </a:p>
          <a:p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J-coupling constants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4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905000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315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7353300" cy="1231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Regioisomer: </a:t>
            </a:r>
          </a:p>
          <a:p>
            <a:pPr>
              <a:defRPr/>
            </a:pPr>
            <a:r>
              <a:rPr lang="en-US" sz="3600" baseline="30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       1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H-</a:t>
            </a:r>
            <a:r>
              <a:rPr lang="en-US" sz="3600" baseline="30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 NOE Experiment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5486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9"/>
          <p:cNvSpPr>
            <a:spLocks noChangeArrowheads="1"/>
          </p:cNvSpPr>
          <p:nvPr/>
        </p:nvSpPr>
        <p:spPr bwMode="auto">
          <a:xfrm rot="19319635">
            <a:off x="2460642" y="3394551"/>
            <a:ext cx="571500" cy="241300"/>
          </a:xfrm>
          <a:prstGeom prst="leftArrow">
            <a:avLst>
              <a:gd name="adj1" fmla="val 50000"/>
              <a:gd name="adj2" fmla="val 592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371600" y="2133600"/>
            <a:ext cx="7315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NOE seen between </a:t>
            </a:r>
            <a:r>
              <a:rPr lang="en-US" b="1" baseline="30000" dirty="0">
                <a:latin typeface="Arial" charset="0"/>
              </a:rPr>
              <a:t>19</a:t>
            </a:r>
            <a:r>
              <a:rPr lang="en-US" b="1" dirty="0">
                <a:latin typeface="Arial" charset="0"/>
              </a:rPr>
              <a:t>F and proton at position 3, but not to the pyrazole proton, suggesting the 5-position reaction, not 1-position.</a:t>
            </a:r>
          </a:p>
        </p:txBody>
      </p:sp>
      <p:graphicFrame>
        <p:nvGraphicFramePr>
          <p:cNvPr id="133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95936"/>
              </p:ext>
            </p:extLst>
          </p:nvPr>
        </p:nvGraphicFramePr>
        <p:xfrm>
          <a:off x="1503363" y="3270250"/>
          <a:ext cx="10350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" name="CS ChemDraw Drawing" r:id="rId5" imgW="1034965" imgH="1536112" progId="ChemDraw.Document.6.0">
                  <p:embed/>
                </p:oleObj>
              </mc:Choice>
              <mc:Fallback>
                <p:oleObj name="CS ChemDraw Drawing" r:id="rId5" imgW="1034965" imgH="153611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3270250"/>
                        <a:ext cx="103505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77711"/>
              </p:ext>
            </p:extLst>
          </p:nvPr>
        </p:nvGraphicFramePr>
        <p:xfrm>
          <a:off x="1371600" y="5159963"/>
          <a:ext cx="11588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" name="CS ChemDraw Drawing" r:id="rId7" imgW="1158330" imgH="1237358" progId="ChemDraw.Document.6.0">
                  <p:embed/>
                </p:oleObj>
              </mc:Choice>
              <mc:Fallback>
                <p:oleObj name="CS ChemDraw Drawing" r:id="rId7" imgW="1158330" imgH="12373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5159963"/>
                        <a:ext cx="1158875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7863" y="414007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0865" y="549612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2779" y="549612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158734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NOE 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8461" y="5439741"/>
            <a:ext cx="1487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 spectrum</a:t>
            </a:r>
          </a:p>
        </p:txBody>
      </p:sp>
    </p:spTree>
    <p:extLst>
      <p:ext uri="{BB962C8B-B14F-4D97-AF65-F5344CB8AC3E}">
        <p14:creationId xmlns:p14="http://schemas.microsoft.com/office/powerpoint/2010/main" val="60291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905000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pic>
        <p:nvPicPr>
          <p:cNvPr id="14339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64897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Regioisomer: </a:t>
            </a:r>
          </a:p>
          <a:p>
            <a:pPr>
              <a:defRPr/>
            </a:pPr>
            <a:r>
              <a:rPr lang="en-US" sz="3600" baseline="30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       15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 Chemical Shifts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874483"/>
              </p:ext>
            </p:extLst>
          </p:nvPr>
        </p:nvGraphicFramePr>
        <p:xfrm>
          <a:off x="1745751" y="3380581"/>
          <a:ext cx="5688012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CS ChemDraw Drawing" r:id="rId4" imgW="3438036" imgH="1165968" progId="ChemDraw.Document.6.0">
                  <p:embed/>
                </p:oleObj>
              </mc:Choice>
              <mc:Fallback>
                <p:oleObj name="CS ChemDraw Drawing" r:id="rId4" imgW="3438036" imgH="116596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751" y="3380581"/>
                        <a:ext cx="5688012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04864" y="2425959"/>
            <a:ext cx="457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Based on the 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 chemical Shifts and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connectivity from 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H-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 HMBC spectrum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3741" y="4114799"/>
            <a:ext cx="220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8116" y="4746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45751" y="5040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6310" y="3832167"/>
            <a:ext cx="228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0034" y="418110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5727" y="4189510"/>
            <a:ext cx="228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78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79136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Variable Temperature Experiments:</a:t>
            </a:r>
            <a:b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   Tautomer Identification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0606"/>
              </p:ext>
            </p:extLst>
          </p:nvPr>
        </p:nvGraphicFramePr>
        <p:xfrm>
          <a:off x="4034138" y="2000250"/>
          <a:ext cx="5057775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Bitmap Image" r:id="rId4" imgW="4933333" imgH="6114286" progId="PBrush">
                  <p:embed/>
                </p:oleObj>
              </mc:Choice>
              <mc:Fallback>
                <p:oleObj name="Bitmap Image" r:id="rId4" imgW="4933333" imgH="61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138" y="2000250"/>
                        <a:ext cx="5057775" cy="47069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3268" y="2000250"/>
            <a:ext cx="3146425" cy="82101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00659" y="5055964"/>
            <a:ext cx="2137755" cy="1418996"/>
            <a:chOff x="-877658" y="-662020"/>
            <a:chExt cx="7938303" cy="9442609"/>
          </a:xfrm>
        </p:grpSpPr>
        <p:grpSp>
          <p:nvGrpSpPr>
            <p:cNvPr id="13" name="Group 12"/>
            <p:cNvGrpSpPr/>
            <p:nvPr/>
          </p:nvGrpSpPr>
          <p:grpSpPr>
            <a:xfrm>
              <a:off x="-877658" y="-662020"/>
              <a:ext cx="7938303" cy="9442609"/>
              <a:chOff x="-877658" y="-1789284"/>
              <a:chExt cx="7938303" cy="9442609"/>
            </a:xfrm>
          </p:grpSpPr>
          <p:pic>
            <p:nvPicPr>
              <p:cNvPr id="10" name="Picture 89" descr="http://www.rsc.org/ej/GC/2006/b518176c/b518176c-f2.gif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731"/>
              <a:stretch/>
            </p:blipFill>
            <p:spPr bwMode="auto">
              <a:xfrm>
                <a:off x="-877658" y="-1789284"/>
                <a:ext cx="7938303" cy="9442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287211" y="3183037"/>
                <a:ext cx="992489" cy="27200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518704" y="5903092"/>
                <a:ext cx="532434" cy="138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3696642" y="6030410"/>
                <a:ext cx="358815" cy="34724"/>
              </a:xfrm>
              <a:custGeom>
                <a:avLst/>
                <a:gdLst>
                  <a:gd name="connsiteX0" fmla="*/ 0 w 358815"/>
                  <a:gd name="connsiteY0" fmla="*/ 34724 h 34724"/>
                  <a:gd name="connsiteX1" fmla="*/ 231494 w 358815"/>
                  <a:gd name="connsiteY1" fmla="*/ 0 h 34724"/>
                  <a:gd name="connsiteX2" fmla="*/ 358815 w 358815"/>
                  <a:gd name="connsiteY2" fmla="*/ 34724 h 3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815" h="34724">
                    <a:moveTo>
                      <a:pt x="0" y="34724"/>
                    </a:moveTo>
                    <a:cubicBezTo>
                      <a:pt x="85846" y="17362"/>
                      <a:pt x="171692" y="0"/>
                      <a:pt x="231494" y="0"/>
                    </a:cubicBezTo>
                    <a:cubicBezTo>
                      <a:pt x="291296" y="0"/>
                      <a:pt x="325055" y="17362"/>
                      <a:pt x="358815" y="34724"/>
                    </a:cubicBezTo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379808" y="-662020"/>
              <a:ext cx="2222339" cy="337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05355" y="3221135"/>
            <a:ext cx="2233060" cy="1339219"/>
            <a:chOff x="2671762" y="-484302"/>
            <a:chExt cx="9182150" cy="9087174"/>
          </a:xfrm>
        </p:grpSpPr>
        <p:pic>
          <p:nvPicPr>
            <p:cNvPr id="15449" name="Picture 89" descr="http://www.rsc.org/ej/GC/2006/b518176c/b518176c-f2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31"/>
            <a:stretch/>
          </p:blipFill>
          <p:spPr bwMode="auto">
            <a:xfrm>
              <a:off x="2671762" y="-484302"/>
              <a:ext cx="9182150" cy="9087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726869" y="-484302"/>
              <a:ext cx="2291787" cy="399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62837" y="4444678"/>
              <a:ext cx="1459686" cy="844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597120" y="3661962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 Data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7119" y="5448781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075" y="3201155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5°C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7768" y="501012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25°C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D554AD-E434-4BCD-9A09-A0F6BB4C4984}"/>
              </a:ext>
            </a:extLst>
          </p:cNvPr>
          <p:cNvCxnSpPr/>
          <p:nvPr/>
        </p:nvCxnSpPr>
        <p:spPr>
          <a:xfrm flipV="1">
            <a:off x="6383043" y="2627313"/>
            <a:ext cx="0" cy="3755732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2971D7-D789-48F6-A35F-3B80930F6151}"/>
              </a:ext>
            </a:extLst>
          </p:cNvPr>
          <p:cNvCxnSpPr/>
          <p:nvPr/>
        </p:nvCxnSpPr>
        <p:spPr>
          <a:xfrm flipV="1">
            <a:off x="5070627" y="2611031"/>
            <a:ext cx="0" cy="3755732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05000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387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76739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qNMR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Determination of %TFA</a:t>
            </a:r>
          </a:p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 by an Internal Standard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83665"/>
              </p:ext>
            </p:extLst>
          </p:nvPr>
        </p:nvGraphicFramePr>
        <p:xfrm>
          <a:off x="2132013" y="2181225"/>
          <a:ext cx="5684837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CS ChemDraw Drawing" r:id="rId4" imgW="6265139" imgH="5023080" progId="ChemDraw.Document.6.0">
                  <p:embed/>
                </p:oleObj>
              </mc:Choice>
              <mc:Fallback>
                <p:oleObj name="CS ChemDraw Drawing" r:id="rId4" imgW="6265139" imgH="50230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2181225"/>
                        <a:ext cx="5684837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09387" y="3872204"/>
            <a:ext cx="1122654" cy="1123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073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90538"/>
            <a:ext cx="69044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qNMR</a:t>
            </a: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Determining [sample]</a:t>
            </a:r>
          </a:p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using NMR software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-1741643" y="3736120"/>
            <a:ext cx="4337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Solution NMR in Organic Chemistry</a:t>
            </a:r>
          </a:p>
          <a:p>
            <a:pPr algn="r"/>
            <a:r>
              <a:rPr lang="en-US" b="1" dirty="0">
                <a:solidFill>
                  <a:schemeClr val="bg2"/>
                </a:solidFill>
                <a:latin typeface="Arial" charset="0"/>
              </a:rPr>
              <a:t> Research Examples</a:t>
            </a:r>
            <a:endParaRPr lang="en-US" b="1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7" y="1890410"/>
            <a:ext cx="8173825" cy="48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51060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23472</TotalTime>
  <Words>639</Words>
  <Application>Microsoft Office PowerPoint</Application>
  <PresentationFormat>On-screen Show (4:3)</PresentationFormat>
  <Paragraphs>113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Symbol</vt:lpstr>
      <vt:lpstr>Tahoma</vt:lpstr>
      <vt:lpstr>Times New Roman</vt:lpstr>
      <vt:lpstr>Wingdings</vt:lpstr>
      <vt:lpstr>Shimmer</vt:lpstr>
      <vt:lpstr>CS ChemDraw Drawing</vt:lpstr>
      <vt:lpstr>Bitmap Image</vt:lpstr>
      <vt:lpstr>What NMR Can Do for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Advanced Solid-State NMR Techniques at CSR</dc:title>
  <dc:creator>lzhu</dc:creator>
  <cp:lastModifiedBy>Olson, Dean</cp:lastModifiedBy>
  <cp:revision>519</cp:revision>
  <cp:lastPrinted>2015-02-02T18:40:15Z</cp:lastPrinted>
  <dcterms:created xsi:type="dcterms:W3CDTF">2011-01-30T23:14:16Z</dcterms:created>
  <dcterms:modified xsi:type="dcterms:W3CDTF">2022-12-19T22:06:17Z</dcterms:modified>
</cp:coreProperties>
</file>