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46"/>
  </p:notesMasterIdLst>
  <p:handoutMasterIdLst>
    <p:handoutMasterId r:id="rId47"/>
  </p:handoutMasterIdLst>
  <p:sldIdLst>
    <p:sldId id="428" r:id="rId2"/>
    <p:sldId id="257" r:id="rId3"/>
    <p:sldId id="488" r:id="rId4"/>
    <p:sldId id="489" r:id="rId5"/>
    <p:sldId id="449" r:id="rId6"/>
    <p:sldId id="468" r:id="rId7"/>
    <p:sldId id="467" r:id="rId8"/>
    <p:sldId id="480" r:id="rId9"/>
    <p:sldId id="466" r:id="rId10"/>
    <p:sldId id="453" r:id="rId11"/>
    <p:sldId id="454" r:id="rId12"/>
    <p:sldId id="469" r:id="rId13"/>
    <p:sldId id="470" r:id="rId14"/>
    <p:sldId id="461" r:id="rId15"/>
    <p:sldId id="456" r:id="rId16"/>
    <p:sldId id="471" r:id="rId17"/>
    <p:sldId id="472" r:id="rId18"/>
    <p:sldId id="460" r:id="rId19"/>
    <p:sldId id="474" r:id="rId20"/>
    <p:sldId id="476" r:id="rId21"/>
    <p:sldId id="495" r:id="rId22"/>
    <p:sldId id="496" r:id="rId23"/>
    <p:sldId id="475" r:id="rId24"/>
    <p:sldId id="473" r:id="rId25"/>
    <p:sldId id="497" r:id="rId26"/>
    <p:sldId id="498" r:id="rId27"/>
    <p:sldId id="499" r:id="rId28"/>
    <p:sldId id="500" r:id="rId29"/>
    <p:sldId id="501" r:id="rId30"/>
    <p:sldId id="502" r:id="rId31"/>
    <p:sldId id="494" r:id="rId32"/>
    <p:sldId id="503" r:id="rId33"/>
    <p:sldId id="508" r:id="rId34"/>
    <p:sldId id="522" r:id="rId35"/>
    <p:sldId id="525" r:id="rId36"/>
    <p:sldId id="526" r:id="rId37"/>
    <p:sldId id="524" r:id="rId38"/>
    <p:sldId id="520" r:id="rId39"/>
    <p:sldId id="507" r:id="rId40"/>
    <p:sldId id="509" r:id="rId41"/>
    <p:sldId id="514" r:id="rId42"/>
    <p:sldId id="515" r:id="rId43"/>
    <p:sldId id="513" r:id="rId44"/>
    <p:sldId id="523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66FF"/>
    <a:srgbClr val="0432FF"/>
    <a:srgbClr val="3BA0FF"/>
    <a:srgbClr val="4BA2FF"/>
    <a:srgbClr val="BD6567"/>
    <a:srgbClr val="F5F2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630" autoAdjust="0"/>
    <p:restoredTop sz="78090" autoAdjust="0"/>
  </p:normalViewPr>
  <p:slideViewPr>
    <p:cSldViewPr snapToGrid="0" snapToObjects="1">
      <p:cViewPr varScale="1">
        <p:scale>
          <a:sx n="95" d="100"/>
          <a:sy n="95" d="100"/>
        </p:scale>
        <p:origin x="110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634F2C-FCF6-AC42-ACE3-E29158A75925}" type="datetimeFigureOut">
              <a:rPr lang="en-US" smtClean="0"/>
              <a:t>12/1/20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82ED5-4396-1645-9B6B-26AD33DE5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494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D4748-6195-E541-85EC-2FE183C1BFC5}" type="datetimeFigureOut">
              <a:rPr lang="en-US" smtClean="0"/>
              <a:t>12/1/20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968AA-C25D-BD4B-9FA1-E13EBD209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7984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968AA-C25D-BD4B-9FA1-E13EBD2091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43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968AA-C25D-BD4B-9FA1-E13EBD20911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98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968AA-C25D-BD4B-9FA1-E13EBD20911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540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968AA-C25D-BD4B-9FA1-E13EBD20911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63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968AA-C25D-BD4B-9FA1-E13EBD20911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352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968AA-C25D-BD4B-9FA1-E13EBD20911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09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a great honor and in fact an overwhelming honor</a:t>
            </a:r>
            <a:r>
              <a:rPr lang="en-US" baseline="0" dirty="0"/>
              <a:t> to be a </a:t>
            </a:r>
            <a:r>
              <a:rPr lang="en-US" baseline="0" dirty="0" err="1"/>
              <a:t>Lowdin</a:t>
            </a:r>
            <a:r>
              <a:rPr lang="en-US" baseline="0" dirty="0"/>
              <a:t> lecturer, especially, for me as I worked for 9 years in Quantum Theory Project at University of Florida, which Per-</a:t>
            </a:r>
            <a:r>
              <a:rPr lang="en-US" baseline="0" dirty="0" err="1"/>
              <a:t>Olov</a:t>
            </a:r>
            <a:r>
              <a:rPr lang="en-US" baseline="0" dirty="0"/>
              <a:t> </a:t>
            </a:r>
            <a:r>
              <a:rPr lang="en-US" baseline="0" dirty="0" err="1"/>
              <a:t>Lowdin</a:t>
            </a:r>
            <a:r>
              <a:rPr lang="en-US" baseline="0" dirty="0"/>
              <a:t> founded. </a:t>
            </a:r>
          </a:p>
          <a:p>
            <a:endParaRPr lang="en-US" baseline="0" dirty="0"/>
          </a:p>
          <a:p>
            <a:r>
              <a:rPr lang="en-US" baseline="0" dirty="0"/>
              <a:t>I met Dr. </a:t>
            </a:r>
            <a:r>
              <a:rPr lang="en-US" baseline="0" dirty="0" err="1"/>
              <a:t>Lowdin</a:t>
            </a:r>
            <a:r>
              <a:rPr lang="en-US" baseline="0" dirty="0"/>
              <a:t> twice. In the first time, I was a graduate student at IMS in Japan, attending a Sanibel Symposium, which Per-</a:t>
            </a:r>
            <a:r>
              <a:rPr lang="en-US" baseline="0" dirty="0" err="1"/>
              <a:t>Olov</a:t>
            </a:r>
            <a:r>
              <a:rPr lang="en-US" baseline="0" dirty="0"/>
              <a:t> started. In the second time, I was a postdoc of Rod Bartlett at QTP, who was </a:t>
            </a:r>
            <a:r>
              <a:rPr lang="en-US" baseline="0" dirty="0" err="1"/>
              <a:t>Lowdin’s</a:t>
            </a:r>
            <a:r>
              <a:rPr lang="en-US" baseline="0" dirty="0"/>
              <a:t> student and introduced me to Dr. </a:t>
            </a:r>
            <a:r>
              <a:rPr lang="en-US" baseline="0" dirty="0" err="1"/>
              <a:t>Lowdin</a:t>
            </a:r>
            <a:r>
              <a:rPr lang="en-US" baseline="0" dirty="0"/>
              <a:t> also at Sanibel Symposium. </a:t>
            </a:r>
          </a:p>
          <a:p>
            <a:endParaRPr lang="en-US" baseline="0" dirty="0"/>
          </a:p>
          <a:p>
            <a:r>
              <a:rPr lang="en-US" baseline="0" dirty="0"/>
              <a:t>What I remember from those brief encounters is great respect he commanded from everyone attending the Symposia – so he was a celebrity and a beloved figure in our field. I also remember a very broad smile or grin on his lips and his intense, telepathic stare he gave me, when Rod introduced me to him. Also, when he came across a grand piano in the hotel venue, he spontaneously started playing a very jovial folk music, in front of a mesmerized international audience. So, </a:t>
            </a:r>
            <a:r>
              <a:rPr lang="en-US" baseline="0" dirty="0" err="1"/>
              <a:t>Lowdin</a:t>
            </a:r>
            <a:r>
              <a:rPr lang="en-US" baseline="0" dirty="0"/>
              <a:t> emanated a mythic level of charisma, attached only to a man who founded a field, which is our field, and also many institutions central to our field.</a:t>
            </a:r>
          </a:p>
          <a:p>
            <a:endParaRPr lang="en-US" baseline="0" dirty="0"/>
          </a:p>
          <a:p>
            <a:r>
              <a:rPr lang="en-US" baseline="0" dirty="0"/>
              <a:t>It’s certainly impossible to escape the influence of </a:t>
            </a:r>
            <a:r>
              <a:rPr lang="en-US" baseline="0" dirty="0" err="1"/>
              <a:t>Lowdin’s</a:t>
            </a:r>
            <a:r>
              <a:rPr lang="en-US" baseline="0" dirty="0"/>
              <a:t> in this field. Rather, I find it more instructive and interesting to try to fathom his intuitions from his many achievements. Perhaps, Dr. </a:t>
            </a:r>
            <a:r>
              <a:rPr lang="en-US" baseline="0" dirty="0" err="1"/>
              <a:t>Lowdin</a:t>
            </a:r>
            <a:r>
              <a:rPr lang="en-US" baseline="0" dirty="0"/>
              <a:t> is best known for density matrices and natural orbitals, but he seems most obsessed with perturbation theory, writing as many as 14 papers entitled “studies in perturbation theory”. I see the same obsession in Rod Bartlett, </a:t>
            </a:r>
            <a:r>
              <a:rPr lang="en-US" baseline="0" dirty="0" err="1"/>
              <a:t>Lowdin’s</a:t>
            </a:r>
            <a:r>
              <a:rPr lang="en-US" baseline="0" dirty="0"/>
              <a:t> student and my mentor, and now in myself as well. I am most thrilled to learn that </a:t>
            </a:r>
            <a:r>
              <a:rPr lang="en-US" baseline="0" dirty="0" err="1"/>
              <a:t>Lowdin’s</a:t>
            </a:r>
            <a:r>
              <a:rPr lang="en-US" baseline="0" dirty="0"/>
              <a:t> Ph.D. work was on ab initio calculations of solids because mine was also.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B971A-5A2C-0B46-86AD-977FAAF20B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86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968AA-C25D-BD4B-9FA1-E13EBD20911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34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968AA-C25D-BD4B-9FA1-E13EBD2091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21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968AA-C25D-BD4B-9FA1-E13EBD20911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878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968AA-C25D-BD4B-9FA1-E13EBD20911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34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968AA-C25D-BD4B-9FA1-E13EBD20911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68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968AA-C25D-BD4B-9FA1-E13EBD20911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968AA-C25D-BD4B-9FA1-E13EBD20911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0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1542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71198"/>
            <a:ext cx="6400800" cy="10020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June 18, 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ESCMQC11, Oslo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B5AB0-7DB0-494A-BF7C-E5E609CE957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uclogo_1867_vert_pro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3951" y="4164642"/>
            <a:ext cx="4281025" cy="192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14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June 18, 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ESCMQC11, Oslo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B5AB0-7DB0-494A-BF7C-E5E609CE9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94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June 18, 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ESCMQC11, Oslo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DCBB5AB0-7DB0-494A-BF7C-E5E609CE95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163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rgbClr val="3366FF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14.emf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10" Type="http://schemas.openxmlformats.org/officeDocument/2006/relationships/image" Target="../media/image17.emf"/><Relationship Id="rId4" Type="http://schemas.openxmlformats.org/officeDocument/2006/relationships/image" Target="../media/image15.emf"/><Relationship Id="rId9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47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image" Target="../media/image57.emf"/><Relationship Id="rId7" Type="http://schemas.openxmlformats.org/officeDocument/2006/relationships/image" Target="../media/image6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png"/><Relationship Id="rId9" Type="http://schemas.openxmlformats.org/officeDocument/2006/relationships/image" Target="../media/image6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7" Type="http://schemas.openxmlformats.org/officeDocument/2006/relationships/image" Target="../media/image7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7" Type="http://schemas.openxmlformats.org/officeDocument/2006/relationships/image" Target="../media/image77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emf"/><Relationship Id="rId5" Type="http://schemas.openxmlformats.org/officeDocument/2006/relationships/image" Target="../media/image75.emf"/><Relationship Id="rId4" Type="http://schemas.openxmlformats.org/officeDocument/2006/relationships/image" Target="../media/image5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3" Type="http://schemas.openxmlformats.org/officeDocument/2006/relationships/image" Target="../media/image64.png"/><Relationship Id="rId7" Type="http://schemas.openxmlformats.org/officeDocument/2006/relationships/image" Target="../media/image8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emf"/><Relationship Id="rId5" Type="http://schemas.openxmlformats.org/officeDocument/2006/relationships/image" Target="../media/image82.emf"/><Relationship Id="rId4" Type="http://schemas.openxmlformats.org/officeDocument/2006/relationships/image" Target="../media/image81.emf"/><Relationship Id="rId9" Type="http://schemas.openxmlformats.org/officeDocument/2006/relationships/image" Target="../media/image86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image" Target="../media/image79.emf"/><Relationship Id="rId7" Type="http://schemas.openxmlformats.org/officeDocument/2006/relationships/image" Target="../media/image9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emf"/><Relationship Id="rId11" Type="http://schemas.openxmlformats.org/officeDocument/2006/relationships/image" Target="../media/image94.emf"/><Relationship Id="rId5" Type="http://schemas.openxmlformats.org/officeDocument/2006/relationships/image" Target="../media/image88.emf"/><Relationship Id="rId10" Type="http://schemas.openxmlformats.org/officeDocument/2006/relationships/image" Target="../media/image93.emf"/><Relationship Id="rId4" Type="http://schemas.openxmlformats.org/officeDocument/2006/relationships/image" Target="../media/image87.emf"/><Relationship Id="rId9" Type="http://schemas.openxmlformats.org/officeDocument/2006/relationships/image" Target="../media/image9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02.emf"/><Relationship Id="rId4" Type="http://schemas.openxmlformats.org/officeDocument/2006/relationships/image" Target="../media/image24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emf"/><Relationship Id="rId4" Type="http://schemas.openxmlformats.org/officeDocument/2006/relationships/image" Target="../media/image11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emf"/><Relationship Id="rId5" Type="http://schemas.openxmlformats.org/officeDocument/2006/relationships/image" Target="../media/image26.png"/><Relationship Id="rId4" Type="http://schemas.openxmlformats.org/officeDocument/2006/relationships/image" Target="../media/image116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emf"/><Relationship Id="rId5" Type="http://schemas.openxmlformats.org/officeDocument/2006/relationships/image" Target="../media/image120.emf"/><Relationship Id="rId4" Type="http://schemas.openxmlformats.org/officeDocument/2006/relationships/image" Target="../media/image119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emf"/><Relationship Id="rId4" Type="http://schemas.openxmlformats.org/officeDocument/2006/relationships/image" Target="../media/image102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52881"/>
            <a:ext cx="9144000" cy="173086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3466FF"/>
                </a:solidFill>
              </a:rPr>
              <a:t>Low-temperature</a:t>
            </a:r>
            <a:r>
              <a:rPr lang="en-US" dirty="0"/>
              <a:t> catastrophe of </a:t>
            </a:r>
            <a:br>
              <a:rPr lang="en-US" dirty="0"/>
            </a:br>
            <a:r>
              <a:rPr lang="en-US" dirty="0"/>
              <a:t>many-body perturbation theory for thermodynamics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u="sng" dirty="0"/>
              <a:t>So Hirata</a:t>
            </a:r>
            <a:r>
              <a:rPr lang="en-US" sz="2400" dirty="0"/>
              <a:t> and </a:t>
            </a:r>
            <a:r>
              <a:rPr lang="en-US" sz="2400" dirty="0" err="1"/>
              <a:t>Punit</a:t>
            </a:r>
            <a:r>
              <a:rPr lang="en-US" sz="2400" dirty="0"/>
              <a:t> K. </a:t>
            </a:r>
            <a:r>
              <a:rPr lang="en-US" sz="2400" dirty="0" err="1"/>
              <a:t>Jha</a:t>
            </a:r>
            <a:endParaRPr lang="en-US" sz="2400" dirty="0"/>
          </a:p>
          <a:p>
            <a:r>
              <a:rPr lang="en-US" sz="2400" dirty="0"/>
              <a:t>Department of Chemistry</a:t>
            </a:r>
          </a:p>
        </p:txBody>
      </p:sp>
    </p:spTree>
    <p:extLst>
      <p:ext uri="{BB962C8B-B14F-4D97-AF65-F5344CB8AC3E}">
        <p14:creationId xmlns:p14="http://schemas.microsoft.com/office/powerpoint/2010/main" val="2968738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636" y="426028"/>
            <a:ext cx="4105564" cy="6093137"/>
          </a:xfrm>
          <a:prstGeom prst="rect">
            <a:avLst/>
          </a:prstGeom>
        </p:spPr>
      </p:pic>
      <p:pic>
        <p:nvPicPr>
          <p:cNvPr id="13314" name="Picture 2" descr="https://sep.yimg.com/ca/I/yhst-137970348157658_2547_3261406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273" y="426028"/>
            <a:ext cx="1655618" cy="261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13326" y="839244"/>
            <a:ext cx="375781" cy="2254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081403" y="2676697"/>
            <a:ext cx="3231715" cy="432263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6393" y="2553684"/>
            <a:ext cx="2106726" cy="123014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72" y="3613574"/>
            <a:ext cx="8595909" cy="1551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1" y="3613574"/>
            <a:ext cx="8595909" cy="155149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302067" y="3981830"/>
            <a:ext cx="8182057" cy="1183239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33394" y="3636653"/>
            <a:ext cx="5250730" cy="345177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834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6664" y="218210"/>
            <a:ext cx="4340431" cy="64319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45432" y="2094807"/>
            <a:ext cx="2612815" cy="149629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33310" y="2244437"/>
            <a:ext cx="1654080" cy="108065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7135" y="3292955"/>
            <a:ext cx="9048894" cy="958569"/>
            <a:chOff x="72736" y="3641368"/>
            <a:chExt cx="6960688" cy="7373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36" y="3641368"/>
              <a:ext cx="6960688" cy="73736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Rectangle 9"/>
            <p:cNvSpPr/>
            <p:nvPr/>
          </p:nvSpPr>
          <p:spPr>
            <a:xfrm>
              <a:off x="1925162" y="3680368"/>
              <a:ext cx="4994112" cy="311603"/>
            </a:xfrm>
            <a:prstGeom prst="rect">
              <a:avLst/>
            </a:prstGeom>
            <a:solidFill>
              <a:schemeClr val="accent6">
                <a:lumMod val="75000"/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58894" y="3990576"/>
              <a:ext cx="3161595" cy="225046"/>
            </a:xfrm>
            <a:prstGeom prst="rect">
              <a:avLst/>
            </a:prstGeom>
            <a:solidFill>
              <a:schemeClr val="accent6">
                <a:lumMod val="75000"/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6" y="384288"/>
            <a:ext cx="1633728" cy="252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95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Core definition of perturbation theory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53466" y="4114056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th-order correction</a:t>
            </a:r>
            <a:endParaRPr lang="en-US" i="1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206" y="3237455"/>
            <a:ext cx="5669010" cy="1387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4270" y="1792513"/>
            <a:ext cx="2159000" cy="40640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5256176" y="3090118"/>
            <a:ext cx="1475740" cy="814857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riped Right Arrow 21"/>
          <p:cNvSpPr/>
          <p:nvPr/>
        </p:nvSpPr>
        <p:spPr>
          <a:xfrm rot="6970694">
            <a:off x="6109647" y="2531253"/>
            <a:ext cx="896098" cy="371192"/>
          </a:xfrm>
          <a:prstGeom prst="striped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845572" y="2255184"/>
            <a:ext cx="2298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FCI with </a:t>
            </a:r>
            <a:r>
              <a:rPr lang="en-US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perturbation-scaled Hamiltonian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300" y="5177354"/>
            <a:ext cx="6121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77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871" y="76200"/>
            <a:ext cx="5858900" cy="15853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304" y="2792731"/>
            <a:ext cx="5297395" cy="40652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53484" y="1224248"/>
            <a:ext cx="2366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Neutrality condition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39353" y="1690924"/>
            <a:ext cx="3458409" cy="868093"/>
          </a:xfrm>
          <a:prstGeom prst="roundRect">
            <a:avLst/>
          </a:prstGeom>
          <a:solidFill>
            <a:schemeClr val="accent3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4443744" y="1590037"/>
            <a:ext cx="3974862" cy="1079134"/>
          </a:xfrm>
          <a:prstGeom prst="roundRect">
            <a:avLst/>
          </a:prstGeom>
          <a:solidFill>
            <a:schemeClr val="accent3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4006" y="1648561"/>
            <a:ext cx="3784600" cy="939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783" y="1774404"/>
            <a:ext cx="31369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04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/>
          <p:cNvSpPr/>
          <p:nvPr/>
        </p:nvSpPr>
        <p:spPr>
          <a:xfrm>
            <a:off x="5935012" y="5512287"/>
            <a:ext cx="3208988" cy="983617"/>
          </a:xfrm>
          <a:prstGeom prst="round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5935012" y="4163900"/>
            <a:ext cx="3208988" cy="983617"/>
          </a:xfrm>
          <a:prstGeom prst="round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5935012" y="2813442"/>
            <a:ext cx="3208988" cy="983617"/>
          </a:xfrm>
          <a:prstGeom prst="round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5935012" y="1444953"/>
            <a:ext cx="3208988" cy="983617"/>
          </a:xfrm>
          <a:prstGeom prst="round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385108" y="5587148"/>
            <a:ext cx="3208988" cy="983617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367285" y="4225494"/>
            <a:ext cx="2099078" cy="983617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372357" y="2811480"/>
            <a:ext cx="3981529" cy="1030270"/>
          </a:xfrm>
          <a:prstGeom prst="roundRect">
            <a:avLst/>
          </a:prstGeom>
          <a:solidFill>
            <a:schemeClr val="accent3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394614" y="1474496"/>
            <a:ext cx="3405600" cy="868093"/>
          </a:xfrm>
          <a:prstGeom prst="roundRect">
            <a:avLst/>
          </a:prstGeom>
          <a:solidFill>
            <a:schemeClr val="accent3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dirty="0"/>
              <a:t>-variation benchmark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196" y="1188264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Grand partition function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196" y="2487148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Chemical potential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6" y="4330361"/>
            <a:ext cx="1943100" cy="8001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457196" y="3937749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Grand potential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196" y="5304454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Internal energy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6" y="5672557"/>
            <a:ext cx="3136900" cy="812800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1700" y="4241461"/>
            <a:ext cx="3009900" cy="889000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1700" y="5596357"/>
            <a:ext cx="3048000" cy="889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1696" y="1475602"/>
            <a:ext cx="2971800" cy="889000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1700" y="2856480"/>
            <a:ext cx="2933700" cy="889000"/>
          </a:xfrm>
          <a:prstGeom prst="rect">
            <a:avLst/>
          </a:prstGeom>
          <a:noFill/>
        </p:spPr>
      </p:pic>
      <p:sp>
        <p:nvSpPr>
          <p:cNvPr id="21" name="Striped Right Arrow 20"/>
          <p:cNvSpPr/>
          <p:nvPr/>
        </p:nvSpPr>
        <p:spPr>
          <a:xfrm>
            <a:off x="3800214" y="1738635"/>
            <a:ext cx="2181486" cy="371192"/>
          </a:xfrm>
          <a:prstGeom prst="striped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riped Right Arrow 21"/>
          <p:cNvSpPr/>
          <p:nvPr/>
        </p:nvSpPr>
        <p:spPr>
          <a:xfrm>
            <a:off x="4365596" y="3135375"/>
            <a:ext cx="1616104" cy="371192"/>
          </a:xfrm>
          <a:prstGeom prst="striped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triped Right Arrow 22"/>
          <p:cNvSpPr/>
          <p:nvPr/>
        </p:nvSpPr>
        <p:spPr>
          <a:xfrm>
            <a:off x="2466362" y="4544815"/>
            <a:ext cx="3515337" cy="371192"/>
          </a:xfrm>
          <a:prstGeom prst="striped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triped Right Arrow 23"/>
          <p:cNvSpPr/>
          <p:nvPr/>
        </p:nvSpPr>
        <p:spPr>
          <a:xfrm>
            <a:off x="3594096" y="5893361"/>
            <a:ext cx="2387604" cy="371192"/>
          </a:xfrm>
          <a:prstGeom prst="striped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981696" y="1105164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th-order correction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410" y="1539028"/>
            <a:ext cx="3136900" cy="7747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8906" y="2857259"/>
            <a:ext cx="37846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892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Zeroth order (Fermi–Dirac theory)</a:t>
            </a:r>
            <a:br>
              <a:rPr lang="en-US" dirty="0"/>
            </a:br>
            <a:r>
              <a:rPr lang="en-US" sz="1400" b="0" dirty="0" err="1"/>
              <a:t>Jha</a:t>
            </a:r>
            <a:r>
              <a:rPr lang="en-US" sz="1400" b="0" dirty="0"/>
              <a:t> and Hirata, </a:t>
            </a:r>
            <a:r>
              <a:rPr lang="en-US" sz="1400" b="0" i="1" dirty="0" err="1"/>
              <a:t>Annu</a:t>
            </a:r>
            <a:r>
              <a:rPr lang="en-US" sz="1400" b="0" i="1" dirty="0"/>
              <a:t>. Rep. </a:t>
            </a:r>
            <a:r>
              <a:rPr lang="en-US" sz="1400" b="0" i="1" dirty="0" err="1"/>
              <a:t>Comput</a:t>
            </a:r>
            <a:r>
              <a:rPr lang="en-US" sz="1400" b="0" i="1" dirty="0"/>
              <a:t>. Chem.</a:t>
            </a:r>
            <a:r>
              <a:rPr lang="en-US" sz="1400" b="0" dirty="0"/>
              <a:t> (2019)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79056" y="6457890"/>
            <a:ext cx="5585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Textbook formulas for </a:t>
            </a:r>
            <a:r>
              <a:rPr lang="en-US" sz="20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sz="2000" baseline="300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(0)</a:t>
            </a:r>
            <a:r>
              <a:rPr lang="en-US" sz="2000" i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and U</a:t>
            </a:r>
            <a:r>
              <a:rPr lang="en-US" sz="2000" baseline="300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(0)</a:t>
            </a:r>
            <a:r>
              <a:rPr lang="en-US" sz="2000" i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are correct.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097490"/>
              </p:ext>
            </p:extLst>
          </p:nvPr>
        </p:nvGraphicFramePr>
        <p:xfrm>
          <a:off x="457200" y="1397000"/>
          <a:ext cx="8229600" cy="333756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Symbol" charset="2"/>
                          <a:ea typeface="Symbol" charset="2"/>
                          <a:cs typeface="Symbol" charset="2"/>
                        </a:rPr>
                        <a:t>W</a:t>
                      </a:r>
                      <a:r>
                        <a:rPr lang="en-US" b="0" baseline="30000" dirty="0">
                          <a:latin typeface="Calibri" charset="0"/>
                          <a:ea typeface="Calibri" charset="0"/>
                          <a:cs typeface="Calibri" charset="0"/>
                        </a:rPr>
                        <a:t> (0)</a:t>
                      </a:r>
                      <a:r>
                        <a:rPr lang="en-US" b="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 / </a:t>
                      </a:r>
                      <a:r>
                        <a:rPr lang="en-US" b="0" i="1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E</a:t>
                      </a:r>
                      <a:r>
                        <a:rPr lang="en-US" b="0" baseline="-25000" dirty="0">
                          <a:latin typeface="Calibri" charset="0"/>
                          <a:ea typeface="Calibri" charset="0"/>
                          <a:cs typeface="Calibri" charset="0"/>
                        </a:rPr>
                        <a:t>h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1" dirty="0">
                          <a:latin typeface="Calibri" charset="0"/>
                          <a:ea typeface="Calibri" charset="0"/>
                          <a:cs typeface="Calibri" charset="0"/>
                        </a:rPr>
                        <a:t>U</a:t>
                      </a:r>
                      <a:r>
                        <a:rPr lang="en-US" b="0" baseline="30000" dirty="0">
                          <a:latin typeface="Calibri" charset="0"/>
                          <a:ea typeface="Calibri" charset="0"/>
                          <a:cs typeface="Calibri" charset="0"/>
                        </a:rPr>
                        <a:t> (0)</a:t>
                      </a:r>
                      <a:r>
                        <a:rPr lang="en-US" b="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 / </a:t>
                      </a:r>
                      <a:r>
                        <a:rPr lang="en-US" b="0" i="1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E</a:t>
                      </a:r>
                      <a:r>
                        <a:rPr lang="en-US" b="0" baseline="-25000" dirty="0">
                          <a:latin typeface="Calibri" charset="0"/>
                          <a:ea typeface="Calibri" charset="0"/>
                          <a:cs typeface="Calibri" charset="0"/>
                        </a:rPr>
                        <a:t>h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T</a:t>
                      </a:r>
                      <a:r>
                        <a:rPr lang="en-US" dirty="0"/>
                        <a:t> /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Textbook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Benchmark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Textbook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Benchmark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−53.41122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−53.41122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−52.57490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−52.57490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−53.51172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−53.51172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−52.57490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−52.57490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−55.63653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−55.63653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−52.01660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−52.01660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−105.9471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−105.9471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−50.59635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−50.59635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−686.7029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−686.7029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−45.78913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−45.78913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−6804.938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−6804.938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−42.36405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−42.36405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−68084.45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−68084.45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−41.94527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−41.94527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327067"/>
            <a:ext cx="2781300" cy="520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901419"/>
            <a:ext cx="2336800" cy="520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3845" y="5907284"/>
            <a:ext cx="1244600" cy="2921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713508" y="5173086"/>
            <a:ext cx="2182456" cy="975122"/>
            <a:chOff x="6879772" y="5282796"/>
            <a:chExt cx="2182456" cy="97512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41215" y="5737218"/>
              <a:ext cx="1143000" cy="520700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6879772" y="5282796"/>
              <a:ext cx="2182456" cy="369332"/>
              <a:chOff x="7036196" y="5146751"/>
              <a:chExt cx="2182456" cy="369332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36196" y="5183974"/>
                <a:ext cx="368300" cy="279400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7341215" y="5146751"/>
                <a:ext cx="18774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" charset="0"/>
                    <a:ea typeface="Arial" charset="0"/>
                    <a:cs typeface="Arial" charset="0"/>
                  </a:rPr>
                  <a:t>is determined by</a:t>
                </a:r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300037" y="4862165"/>
            <a:ext cx="2061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Textbook formulas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3845" y="5200525"/>
            <a:ext cx="2019300" cy="5207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563274" y="6016802"/>
            <a:ext cx="2366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Neutrality condition</a:t>
            </a:r>
          </a:p>
        </p:txBody>
      </p:sp>
    </p:spTree>
    <p:extLst>
      <p:ext uri="{BB962C8B-B14F-4D97-AF65-F5344CB8AC3E}">
        <p14:creationId xmlns:p14="http://schemas.microsoft.com/office/powerpoint/2010/main" val="1772182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First order</a:t>
            </a:r>
            <a:br>
              <a:rPr lang="en-US" dirty="0"/>
            </a:br>
            <a:r>
              <a:rPr lang="en-US" sz="1400" b="0" dirty="0" err="1"/>
              <a:t>Jha</a:t>
            </a:r>
            <a:r>
              <a:rPr lang="en-US" sz="1400" b="0" dirty="0"/>
              <a:t> and Hirata, </a:t>
            </a:r>
            <a:r>
              <a:rPr lang="en-US" sz="1400" b="0" i="1" dirty="0" err="1"/>
              <a:t>Annu</a:t>
            </a:r>
            <a:r>
              <a:rPr lang="en-US" sz="1400" b="0" i="1" dirty="0"/>
              <a:t>. Rep. </a:t>
            </a:r>
            <a:r>
              <a:rPr lang="en-US" sz="1400" b="0" i="1" dirty="0" err="1"/>
              <a:t>Comput</a:t>
            </a:r>
            <a:r>
              <a:rPr lang="en-US" sz="1400" b="0" i="1" dirty="0"/>
              <a:t>. Chem.</a:t>
            </a:r>
            <a:r>
              <a:rPr lang="en-US" sz="1400" b="0" dirty="0"/>
              <a:t> (2019)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831681" y="6369177"/>
            <a:ext cx="7480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Textbook formula for </a:t>
            </a:r>
            <a:r>
              <a:rPr lang="en-US" sz="2000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sz="2000" baseline="30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(1)</a:t>
            </a:r>
            <a:r>
              <a:rPr lang="en-US" sz="2000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is incorrect; U</a:t>
            </a:r>
            <a:r>
              <a:rPr lang="en-US" sz="2000" baseline="30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(1)</a:t>
            </a:r>
            <a:r>
              <a:rPr lang="en-US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sz="2000" i="1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baseline="30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(1)</a:t>
            </a:r>
            <a:r>
              <a:rPr lang="en-US" sz="2000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are unknown.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094950"/>
              </p:ext>
            </p:extLst>
          </p:nvPr>
        </p:nvGraphicFramePr>
        <p:xfrm>
          <a:off x="457200" y="1397000"/>
          <a:ext cx="8229600" cy="333756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Symbol" charset="2"/>
                          <a:ea typeface="Symbol" charset="2"/>
                          <a:cs typeface="Symbol" charset="2"/>
                        </a:rPr>
                        <a:t>W</a:t>
                      </a:r>
                      <a:r>
                        <a:rPr lang="en-US" b="0" baseline="30000" dirty="0">
                          <a:latin typeface="Calibri" charset="0"/>
                          <a:ea typeface="Calibri" charset="0"/>
                          <a:cs typeface="Calibri" charset="0"/>
                        </a:rPr>
                        <a:t> (1)</a:t>
                      </a:r>
                      <a:r>
                        <a:rPr lang="en-US" b="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 / </a:t>
                      </a:r>
                      <a:r>
                        <a:rPr lang="en-US" b="0" i="1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E</a:t>
                      </a:r>
                      <a:r>
                        <a:rPr lang="en-US" b="0" baseline="-25000" dirty="0">
                          <a:latin typeface="Calibri" charset="0"/>
                          <a:ea typeface="Calibri" charset="0"/>
                          <a:cs typeface="Calibri" charset="0"/>
                        </a:rPr>
                        <a:t>h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1" dirty="0">
                          <a:latin typeface="Calibri" charset="0"/>
                          <a:ea typeface="Calibri" charset="0"/>
                          <a:cs typeface="Calibri" charset="0"/>
                        </a:rPr>
                        <a:t>U</a:t>
                      </a:r>
                      <a:r>
                        <a:rPr lang="en-US" b="0" baseline="30000" dirty="0">
                          <a:latin typeface="Calibri" charset="0"/>
                          <a:ea typeface="Calibri" charset="0"/>
                          <a:cs typeface="Calibri" charset="0"/>
                        </a:rPr>
                        <a:t> (1)</a:t>
                      </a:r>
                      <a:r>
                        <a:rPr lang="en-US" b="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 / </a:t>
                      </a:r>
                      <a:r>
                        <a:rPr lang="en-US" b="0" i="1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E</a:t>
                      </a:r>
                      <a:r>
                        <a:rPr lang="en-US" b="0" baseline="-25000" dirty="0">
                          <a:latin typeface="Calibri" charset="0"/>
                          <a:ea typeface="Calibri" charset="0"/>
                          <a:cs typeface="Calibri" charset="0"/>
                        </a:rPr>
                        <a:t>h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T</a:t>
                      </a:r>
                      <a:r>
                        <a:rPr lang="en-US" dirty="0"/>
                        <a:t> /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Textbook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Benchmark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Textbook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Benchmark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−45.99586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−45.99586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−45.99586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−45.99586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−45.99586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−45.99586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−46.02318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−45.26843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−45.94786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−46.21519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−44.52564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−46.17665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−46.18020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−43.19912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−46.23554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−46.10675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−41.98466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−46.11803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−46.09261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−41.82639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−46.09746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300037" y="4862165"/>
            <a:ext cx="2061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Textbook formulas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848" y="5941473"/>
            <a:ext cx="876300" cy="2286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922848" y="5326647"/>
            <a:ext cx="2191513" cy="369332"/>
            <a:chOff x="6715262" y="5351759"/>
            <a:chExt cx="2191513" cy="36933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15262" y="5364783"/>
              <a:ext cx="368300" cy="2794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054986" y="5351759"/>
              <a:ext cx="18517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does not appear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357273"/>
            <a:ext cx="48006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3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Second order</a:t>
            </a:r>
            <a:br>
              <a:rPr lang="en-US" dirty="0"/>
            </a:br>
            <a:r>
              <a:rPr lang="en-US" sz="1400" b="0" dirty="0" err="1"/>
              <a:t>Jha</a:t>
            </a:r>
            <a:r>
              <a:rPr lang="en-US" sz="1400" b="0" dirty="0"/>
              <a:t> and Hirata, </a:t>
            </a:r>
            <a:r>
              <a:rPr lang="en-US" sz="1400" b="0" i="1" dirty="0" err="1"/>
              <a:t>Annu</a:t>
            </a:r>
            <a:r>
              <a:rPr lang="en-US" sz="1400" b="0" i="1" dirty="0"/>
              <a:t>. Rep. </a:t>
            </a:r>
            <a:r>
              <a:rPr lang="en-US" sz="1400" b="0" i="1" dirty="0" err="1"/>
              <a:t>Comput</a:t>
            </a:r>
            <a:r>
              <a:rPr lang="en-US" sz="1400" b="0" i="1" dirty="0"/>
              <a:t>. Chem.</a:t>
            </a:r>
            <a:r>
              <a:rPr lang="en-US" sz="1400" b="0" dirty="0"/>
              <a:t> (2019)</a:t>
            </a:r>
            <a:endParaRPr lang="en-US" sz="14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662450"/>
              </p:ext>
            </p:extLst>
          </p:nvPr>
        </p:nvGraphicFramePr>
        <p:xfrm>
          <a:off x="457200" y="1397000"/>
          <a:ext cx="8229600" cy="333756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Symbol" charset="2"/>
                          <a:ea typeface="Symbol" charset="2"/>
                          <a:cs typeface="Symbol" charset="2"/>
                        </a:rPr>
                        <a:t>W</a:t>
                      </a:r>
                      <a:r>
                        <a:rPr lang="en-US" b="0" baseline="30000" dirty="0">
                          <a:latin typeface="Calibri" charset="0"/>
                          <a:ea typeface="Calibri" charset="0"/>
                          <a:cs typeface="Calibri" charset="0"/>
                        </a:rPr>
                        <a:t> (2)</a:t>
                      </a:r>
                      <a:r>
                        <a:rPr lang="en-US" b="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 / </a:t>
                      </a:r>
                      <a:r>
                        <a:rPr lang="en-US" b="0" i="1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E</a:t>
                      </a:r>
                      <a:r>
                        <a:rPr lang="en-US" b="0" baseline="-25000" dirty="0">
                          <a:latin typeface="Calibri" charset="0"/>
                          <a:ea typeface="Calibri" charset="0"/>
                          <a:cs typeface="Calibri" charset="0"/>
                        </a:rPr>
                        <a:t>h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1" dirty="0">
                          <a:latin typeface="Calibri" charset="0"/>
                          <a:ea typeface="Calibri" charset="0"/>
                          <a:cs typeface="Calibri" charset="0"/>
                        </a:rPr>
                        <a:t>U</a:t>
                      </a:r>
                      <a:r>
                        <a:rPr lang="en-US" b="0" baseline="30000" dirty="0">
                          <a:latin typeface="Calibri" charset="0"/>
                          <a:ea typeface="Calibri" charset="0"/>
                          <a:cs typeface="Calibri" charset="0"/>
                        </a:rPr>
                        <a:t> (2)</a:t>
                      </a:r>
                      <a:r>
                        <a:rPr lang="en-US" b="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 / </a:t>
                      </a:r>
                      <a:r>
                        <a:rPr lang="en-US" b="0" i="1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E</a:t>
                      </a:r>
                      <a:r>
                        <a:rPr lang="en-US" b="0" baseline="-25000" dirty="0">
                          <a:latin typeface="Calibri" charset="0"/>
                          <a:ea typeface="Calibri" charset="0"/>
                          <a:cs typeface="Calibri" charset="0"/>
                        </a:rPr>
                        <a:t>h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T</a:t>
                      </a:r>
                      <a:r>
                        <a:rPr lang="en-US" dirty="0"/>
                        <a:t> /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Textbook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Benchmark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Textbook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Benchmark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−0.017336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−0.435343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−0.017336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−0.017336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−0.432438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−0.017336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−0.268946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−2.581461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+0.098420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−0.120554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−0.964319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−0.219843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−0.021838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−0.196966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−0.032596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−0.003181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−0.027593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−0.005358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−0.000331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−0.002848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−0.000566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335759" y="4716528"/>
            <a:ext cx="2061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Textbook formulas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020" y="5539466"/>
            <a:ext cx="876300" cy="2286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459020" y="5064268"/>
            <a:ext cx="2191513" cy="369332"/>
            <a:chOff x="581026" y="5960297"/>
            <a:chExt cx="2191513" cy="369332"/>
          </a:xfrm>
        </p:grpSpPr>
        <p:sp>
          <p:nvSpPr>
            <p:cNvPr id="12" name="TextBox 11"/>
            <p:cNvSpPr txBox="1"/>
            <p:nvPr/>
          </p:nvSpPr>
          <p:spPr>
            <a:xfrm>
              <a:off x="920750" y="5960297"/>
              <a:ext cx="18517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does not appear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1026" y="5977928"/>
              <a:ext cx="368300" cy="279400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831681" y="6401487"/>
            <a:ext cx="7480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Textbook formula for </a:t>
            </a:r>
            <a:r>
              <a:rPr lang="en-US" sz="2000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sz="2000" baseline="30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(2)</a:t>
            </a:r>
            <a:r>
              <a:rPr lang="en-US" sz="2000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is incorrect; U</a:t>
            </a:r>
            <a:r>
              <a:rPr lang="en-US" sz="2000" baseline="30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(2)</a:t>
            </a:r>
            <a:r>
              <a:rPr lang="en-US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sz="2000" i="1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baseline="30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(2)</a:t>
            </a:r>
            <a:r>
              <a:rPr lang="en-US" sz="2000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are unknown.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143743"/>
            <a:ext cx="4391638" cy="12796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9020" y="6005871"/>
            <a:ext cx="2878501" cy="36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64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wrong with textbook formulas?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1492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Beyond zeroth order, </a:t>
            </a:r>
            <a:r>
              <a:rPr lang="en-US" i="1" dirty="0">
                <a:solidFill>
                  <a:srgbClr val="FF0000"/>
                </a:solidFill>
              </a:rPr>
              <a:t>textbook theory disagrees with the benchmarks</a:t>
            </a:r>
            <a:r>
              <a:rPr lang="en-US" dirty="0"/>
              <a:t>. </a:t>
            </a:r>
          </a:p>
          <a:p>
            <a:r>
              <a:rPr lang="en-US" dirty="0"/>
              <a:t>White &amp; Chan (</a:t>
            </a:r>
            <a:r>
              <a:rPr lang="en-US" dirty="0" err="1"/>
              <a:t>arXiv</a:t>
            </a:r>
            <a:r>
              <a:rPr lang="en-US" dirty="0"/>
              <a:t>) showed that the textbook theory reproduces the benchmarks </a:t>
            </a:r>
            <a:r>
              <a:rPr lang="en-US" i="1" dirty="0">
                <a:solidFill>
                  <a:srgbClr val="FF0000"/>
                </a:solidFill>
              </a:rPr>
              <a:t>if and only if </a:t>
            </a:r>
            <a:r>
              <a:rPr lang="en-US" i="1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i="1" dirty="0">
                <a:solidFill>
                  <a:srgbClr val="FF0000"/>
                </a:solidFill>
              </a:rPr>
              <a:t> is held fixed </a:t>
            </a:r>
            <a:r>
              <a:rPr lang="en-US" dirty="0"/>
              <a:t>in both cases.</a:t>
            </a:r>
          </a:p>
          <a:p>
            <a:r>
              <a:rPr lang="en-US" dirty="0"/>
              <a:t>The textbook theory is wrong not so much mathematically as physically since </a:t>
            </a:r>
            <a:r>
              <a:rPr lang="en-US" i="1" dirty="0">
                <a:solidFill>
                  <a:srgbClr val="FF0000"/>
                </a:solidFill>
              </a:rPr>
              <a:t>it does not vary </a:t>
            </a:r>
            <a:r>
              <a:rPr lang="en-US" i="1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i="1" dirty="0">
                <a:solidFill>
                  <a:srgbClr val="FF0000"/>
                </a:solidFill>
              </a:rPr>
              <a:t> with perturbation order to keep the system neutral</a:t>
            </a:r>
            <a:r>
              <a:rPr lang="en-US" dirty="0"/>
              <a:t>; instead it allows the average number of electrons    to fluctuate, making the system massively charged. </a:t>
            </a:r>
            <a:r>
              <a:rPr lang="en-US" i="1" dirty="0">
                <a:solidFill>
                  <a:srgbClr val="FF0000"/>
                </a:solidFill>
              </a:rPr>
              <a:t>In such a charged plasma</a:t>
            </a:r>
            <a:r>
              <a:rPr lang="en-US" dirty="0"/>
              <a:t>, energy is non-extensive (      ) and </a:t>
            </a:r>
            <a:r>
              <a:rPr lang="en-US" i="1" dirty="0">
                <a:solidFill>
                  <a:srgbClr val="FF0000"/>
                </a:solidFill>
              </a:rPr>
              <a:t>chemical thermodynamics no longer holds</a:t>
            </a:r>
            <a:r>
              <a:rPr lang="en-US" dirty="0"/>
              <a:t>.</a:t>
            </a:r>
          </a:p>
          <a:p>
            <a:r>
              <a:rPr lang="en-US" dirty="0"/>
              <a:t>Put another way, the textbook perturbation theory</a:t>
            </a:r>
            <a:r>
              <a:rPr lang="en-US" i="1" dirty="0">
                <a:solidFill>
                  <a:srgbClr val="FF0000"/>
                </a:solidFill>
              </a:rPr>
              <a:t> does not converge at the exact limit </a:t>
            </a:r>
            <a:r>
              <a:rPr lang="en-US" dirty="0"/>
              <a:t>unless exact (FCI) </a:t>
            </a:r>
            <a:r>
              <a:rPr lang="en-US" i="1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/>
              <a:t> is known in advance.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919" y="3937392"/>
            <a:ext cx="244476" cy="244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195" y="4564892"/>
            <a:ext cx="4445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69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7147"/>
            <a:ext cx="8229600" cy="1242436"/>
          </a:xfrm>
        </p:spPr>
        <p:txBody>
          <a:bodyPr>
            <a:normAutofit/>
          </a:bodyPr>
          <a:lstStyle/>
          <a:p>
            <a:r>
              <a:rPr lang="en-US" dirty="0"/>
              <a:t>Correct analytical formulas at the first </a:t>
            </a:r>
            <a:r>
              <a:rPr lang="en-US"/>
              <a:t>and second </a:t>
            </a:r>
            <a:r>
              <a:rPr lang="en-US" dirty="0"/>
              <a:t>orders</a:t>
            </a:r>
          </a:p>
        </p:txBody>
      </p:sp>
      <p:sp>
        <p:nvSpPr>
          <p:cNvPr id="8" name="Subtitle 2"/>
          <p:cNvSpPr>
            <a:spLocks noGrp="1"/>
          </p:cNvSpPr>
          <p:nvPr/>
        </p:nvSpPr>
        <p:spPr>
          <a:xfrm>
            <a:off x="1371600" y="2145175"/>
            <a:ext cx="6400800" cy="1002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u="sng" dirty="0">
                <a:solidFill>
                  <a:schemeClr val="bg1">
                    <a:lumMod val="50000"/>
                  </a:schemeClr>
                </a:solidFill>
              </a:rPr>
              <a:t>So Hirata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/>
              <a:t>&amp; </a:t>
            </a:r>
            <a:r>
              <a:rPr lang="en-US" sz="2400" dirty="0" err="1"/>
              <a:t>Punit</a:t>
            </a:r>
            <a:r>
              <a:rPr lang="en-US" sz="2400" dirty="0"/>
              <a:t> K. </a:t>
            </a:r>
            <a:r>
              <a:rPr lang="en-US" sz="2400" dirty="0" err="1"/>
              <a:t>Jha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400" dirty="0"/>
              <a:t>Department of Chemistry</a:t>
            </a:r>
          </a:p>
        </p:txBody>
      </p:sp>
      <p:pic>
        <p:nvPicPr>
          <p:cNvPr id="5" name="Picture 4" descr="uclogo_1867_vert_pr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3951" y="4164642"/>
            <a:ext cx="4281025" cy="192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35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3466FF"/>
                </a:solidFill>
              </a:rPr>
              <a:t>Per-</a:t>
            </a:r>
            <a:r>
              <a:rPr lang="en-US" sz="3200" dirty="0" err="1">
                <a:solidFill>
                  <a:srgbClr val="3466FF"/>
                </a:solidFill>
              </a:rPr>
              <a:t>Olov</a:t>
            </a:r>
            <a:r>
              <a:rPr lang="en-US" sz="3200" dirty="0">
                <a:solidFill>
                  <a:srgbClr val="3466FF"/>
                </a:solidFill>
              </a:rPr>
              <a:t> </a:t>
            </a:r>
            <a:r>
              <a:rPr lang="en-US" sz="3200" dirty="0" err="1">
                <a:solidFill>
                  <a:srgbClr val="3466FF"/>
                </a:solidFill>
              </a:rPr>
              <a:t>Löwdin</a:t>
            </a:r>
            <a:r>
              <a:rPr lang="en-US" sz="3200" dirty="0">
                <a:solidFill>
                  <a:srgbClr val="3466FF"/>
                </a:solidFill>
              </a:rPr>
              <a:t> (1916–2000)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6196" y="2148088"/>
            <a:ext cx="5599154" cy="3437912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>
                <a:latin typeface="+mj-lt"/>
              </a:rPr>
              <a:t>Ab initio calculations of ionic crystals.</a:t>
            </a:r>
          </a:p>
          <a:p>
            <a:r>
              <a:rPr lang="en-US" sz="2400" dirty="0" err="1">
                <a:latin typeface="+mj-lt"/>
              </a:rPr>
              <a:t>Löwdin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orthogonalization</a:t>
            </a:r>
            <a:r>
              <a:rPr lang="en-US" sz="2400" dirty="0">
                <a:latin typeface="+mj-lt"/>
              </a:rPr>
              <a:t>.</a:t>
            </a:r>
          </a:p>
          <a:p>
            <a:r>
              <a:rPr lang="en-US" sz="2400" dirty="0">
                <a:latin typeface="+mj-lt"/>
              </a:rPr>
              <a:t>Definition of correlation energy.</a:t>
            </a:r>
          </a:p>
          <a:p>
            <a:r>
              <a:rPr lang="en-US" sz="2400" dirty="0">
                <a:latin typeface="+mj-lt"/>
              </a:rPr>
              <a:t>Reduced density matrices and natural orbitals.</a:t>
            </a:r>
          </a:p>
          <a:p>
            <a:r>
              <a:rPr lang="en-US" sz="2400" dirty="0" err="1">
                <a:latin typeface="+mj-lt"/>
              </a:rPr>
              <a:t>Löwdin</a:t>
            </a:r>
            <a:r>
              <a:rPr lang="en-US" sz="2400" dirty="0">
                <a:latin typeface="+mj-lt"/>
              </a:rPr>
              <a:t> partitioning and </a:t>
            </a:r>
            <a:r>
              <a:rPr lang="en-US" sz="2400" u="sng" dirty="0">
                <a:latin typeface="+mj-lt"/>
              </a:rPr>
              <a:t>perturbation theory</a:t>
            </a:r>
            <a:r>
              <a:rPr lang="en-US" sz="2400" dirty="0">
                <a:latin typeface="+mj-lt"/>
              </a:rPr>
              <a:t>.</a:t>
            </a:r>
          </a:p>
          <a:p>
            <a:r>
              <a:rPr lang="en-US" sz="2400" dirty="0">
                <a:latin typeface="+mj-lt"/>
              </a:rPr>
              <a:t>EHF, PHF, and GHF; Symmetry dilemma.</a:t>
            </a:r>
          </a:p>
          <a:p>
            <a:r>
              <a:rPr lang="en-US" sz="2400" dirty="0">
                <a:latin typeface="+mj-lt"/>
              </a:rPr>
              <a:t>IJQC; AQC; IAQMS; ICQC.</a:t>
            </a:r>
          </a:p>
          <a:p>
            <a:r>
              <a:rPr lang="en-US" sz="2400" dirty="0">
                <a:latin typeface="+mj-lt"/>
              </a:rPr>
              <a:t>Advisory Board, Institute for Molecular Science.</a:t>
            </a:r>
          </a:p>
          <a:p>
            <a:r>
              <a:rPr lang="en-US" sz="2400" dirty="0">
                <a:latin typeface="+mj-lt"/>
              </a:rPr>
              <a:t>Quantum Theory Project; Sanibel Symposia.</a:t>
            </a:r>
          </a:p>
          <a:p>
            <a:endParaRPr lang="en-US" sz="24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2148088"/>
            <a:ext cx="1979440" cy="296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89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101601" y="4322045"/>
            <a:ext cx="8881532" cy="111355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125542" y="3359177"/>
            <a:ext cx="6824133" cy="818636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57200" y="1616663"/>
            <a:ext cx="8316686" cy="1598283"/>
          </a:xfrm>
          <a:prstGeom prst="roundRect">
            <a:avLst/>
          </a:prstGeom>
          <a:solidFill>
            <a:schemeClr val="accent3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Sum-over-states 1</a:t>
            </a:r>
            <a:r>
              <a:rPr lang="en-US" baseline="30000" dirty="0"/>
              <a:t>st</a:t>
            </a:r>
            <a:r>
              <a:rPr lang="en-US" dirty="0"/>
              <a:t>-order formulas</a:t>
            </a:r>
            <a:br>
              <a:rPr lang="en-US" dirty="0"/>
            </a:br>
            <a:r>
              <a:rPr lang="en-US" sz="1400" b="0" dirty="0"/>
              <a:t>Hirata and </a:t>
            </a:r>
            <a:r>
              <a:rPr lang="en-US" sz="1400" b="0" dirty="0" err="1"/>
              <a:t>Jha</a:t>
            </a:r>
            <a:r>
              <a:rPr lang="en-US" sz="1400" b="0" dirty="0"/>
              <a:t>, </a:t>
            </a:r>
            <a:r>
              <a:rPr lang="en-US" sz="1400" b="0" i="1" dirty="0" err="1"/>
              <a:t>Annu</a:t>
            </a:r>
            <a:r>
              <a:rPr lang="en-US" sz="1400" b="0" i="1" dirty="0"/>
              <a:t>. Rep. </a:t>
            </a:r>
            <a:r>
              <a:rPr lang="en-US" sz="1400" b="0" i="1" dirty="0" err="1"/>
              <a:t>Comput</a:t>
            </a:r>
            <a:r>
              <a:rPr lang="en-US" sz="1400" b="0" i="1" dirty="0"/>
              <a:t>. Chem.</a:t>
            </a:r>
            <a:r>
              <a:rPr lang="en-US" sz="1400" b="0" dirty="0"/>
              <a:t> (2019); Jha and Hirata, </a:t>
            </a:r>
            <a:r>
              <a:rPr lang="en-US" sz="1400" b="0" i="1" dirty="0"/>
              <a:t>Phys. Rev. E </a:t>
            </a:r>
            <a:r>
              <a:rPr lang="en-US" sz="1400" b="0" dirty="0"/>
              <a:t>(2020)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2351621" y="1260562"/>
            <a:ext cx="4527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Analytically differentiate the </a:t>
            </a:r>
            <a:r>
              <a:rPr lang="en-US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FCI definitions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014" y="3380079"/>
            <a:ext cx="6680962" cy="72923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336" y="5607080"/>
            <a:ext cx="4855464" cy="10850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46" y="1684161"/>
            <a:ext cx="5646821" cy="69114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738" y="4376697"/>
            <a:ext cx="3425190" cy="6924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8204" y="2367754"/>
            <a:ext cx="6217596" cy="7851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9472" y="4502772"/>
            <a:ext cx="5229860" cy="83972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39352" y="5644770"/>
            <a:ext cx="3416320" cy="923330"/>
            <a:chOff x="182738" y="5159016"/>
            <a:chExt cx="3416320" cy="923330"/>
          </a:xfrm>
        </p:grpSpPr>
        <p:sp>
          <p:nvSpPr>
            <p:cNvPr id="17" name="TextBox 16"/>
            <p:cNvSpPr txBox="1"/>
            <p:nvPr/>
          </p:nvSpPr>
          <p:spPr>
            <a:xfrm>
              <a:off x="182738" y="5159016"/>
              <a:ext cx="341632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Identify         as the </a:t>
              </a:r>
              <a:r>
                <a:rPr lang="en-US" i="1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n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th-order</a:t>
              </a:r>
            </a:p>
            <a:p>
              <a:pPr algn="r"/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Hirschfelder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–Certain</a:t>
              </a:r>
            </a:p>
            <a:p>
              <a:pPr algn="r"/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degenerate perturbation energy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62631" y="5159016"/>
              <a:ext cx="486156" cy="360934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2005401" y="3990401"/>
            <a:ext cx="2366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Neutrality condition</a:t>
            </a:r>
          </a:p>
        </p:txBody>
      </p:sp>
    </p:spTree>
    <p:extLst>
      <p:ext uri="{BB962C8B-B14F-4D97-AF65-F5344CB8AC3E}">
        <p14:creationId xmlns:p14="http://schemas.microsoft.com/office/powerpoint/2010/main" val="1966553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381" y="2152082"/>
            <a:ext cx="5419237" cy="3793465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4278520" y="5903607"/>
            <a:ext cx="4802885" cy="713411"/>
          </a:xfrm>
          <a:prstGeom prst="round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2706" y="5911628"/>
            <a:ext cx="3737241" cy="713411"/>
          </a:xfrm>
          <a:prstGeom prst="roundRect">
            <a:avLst/>
          </a:prstGeom>
          <a:solidFill>
            <a:schemeClr val="accent3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 rules</a:t>
            </a:r>
            <a:br>
              <a:rPr lang="en-US" dirty="0"/>
            </a:br>
            <a:r>
              <a:rPr lang="en-US" sz="1400" b="0" dirty="0" err="1"/>
              <a:t>Hirschfelder</a:t>
            </a:r>
            <a:r>
              <a:rPr lang="en-US" sz="1400" b="0" dirty="0"/>
              <a:t> and Certain, </a:t>
            </a:r>
            <a:r>
              <a:rPr lang="en-US" sz="1400" b="0" i="1" dirty="0"/>
              <a:t>J. Chem. Phys.</a:t>
            </a:r>
            <a:r>
              <a:rPr lang="en-US" sz="1400" b="0" dirty="0"/>
              <a:t> (1974); Hirata and Jha, </a:t>
            </a:r>
            <a:r>
              <a:rPr lang="en-US" sz="1400" b="0" i="1" dirty="0"/>
              <a:t>J Chem. Phys. </a:t>
            </a:r>
            <a:r>
              <a:rPr lang="en-US" sz="1400" b="0" dirty="0"/>
              <a:t>(2020)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324" y="1424723"/>
            <a:ext cx="3402175" cy="736142"/>
          </a:xfrm>
          <a:prstGeom prst="rect">
            <a:avLst/>
          </a:prstGeom>
          <a:noFill/>
        </p:spPr>
      </p:pic>
      <p:cxnSp>
        <p:nvCxnSpPr>
          <p:cNvPr id="15" name="Straight Arrow Connector 14"/>
          <p:cNvCxnSpPr>
            <a:endCxn id="39" idx="3"/>
          </p:cNvCxnSpPr>
          <p:nvPr/>
        </p:nvCxnSpPr>
        <p:spPr>
          <a:xfrm flipV="1">
            <a:off x="3224463" y="1673046"/>
            <a:ext cx="2021074" cy="112197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  <a:alpha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3789947" y="4673543"/>
            <a:ext cx="925570" cy="1254127"/>
          </a:xfrm>
          <a:prstGeom prst="straightConnector1">
            <a:avLst/>
          </a:prstGeom>
          <a:ln>
            <a:solidFill>
              <a:schemeClr val="accent3">
                <a:alpha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5" idx="5"/>
          </p:cNvCxnSpPr>
          <p:nvPr/>
        </p:nvCxnSpPr>
        <p:spPr>
          <a:xfrm>
            <a:off x="4902414" y="5467134"/>
            <a:ext cx="579118" cy="444494"/>
          </a:xfrm>
          <a:prstGeom prst="straightConnector1">
            <a:avLst/>
          </a:prstGeom>
          <a:ln>
            <a:solidFill>
              <a:schemeClr val="accent2">
                <a:alpha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4590218" y="5154938"/>
            <a:ext cx="365760" cy="365760"/>
          </a:xfrm>
          <a:prstGeom prst="ellipse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solidFill>
              <a:schemeClr val="accent2">
                <a:lumMod val="20000"/>
                <a:lumOff val="80000"/>
                <a:alpha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191973" y="1360850"/>
            <a:ext cx="365760" cy="365760"/>
          </a:xfrm>
          <a:prstGeom prst="ellipse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accent3">
                <a:lumMod val="20000"/>
                <a:lumOff val="80000"/>
                <a:alpha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50" y="6007310"/>
            <a:ext cx="3571240" cy="5638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7841" y="5945547"/>
            <a:ext cx="4684295" cy="6540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9304" y="5006703"/>
            <a:ext cx="2605134" cy="302923"/>
          </a:xfrm>
          <a:prstGeom prst="rect">
            <a:avLst/>
          </a:prstGeom>
          <a:solidFill>
            <a:schemeClr val="bg1">
              <a:alpha val="72000"/>
            </a:schemeClr>
          </a:solidFill>
        </p:spPr>
      </p:pic>
      <p:cxnSp>
        <p:nvCxnSpPr>
          <p:cNvPr id="18" name="Straight Arrow Connector 17"/>
          <p:cNvCxnSpPr/>
          <p:nvPr/>
        </p:nvCxnSpPr>
        <p:spPr>
          <a:xfrm flipV="1">
            <a:off x="4938844" y="5191948"/>
            <a:ext cx="817405" cy="62450"/>
          </a:xfrm>
          <a:prstGeom prst="straightConnector1">
            <a:avLst/>
          </a:prstGeom>
          <a:ln>
            <a:solidFill>
              <a:schemeClr val="accent2">
                <a:alpha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 rot="16200000" flipV="1">
            <a:off x="5601931" y="2798482"/>
            <a:ext cx="3116696" cy="1105320"/>
          </a:xfrm>
          <a:prstGeom prst="curvedConnector3">
            <a:avLst>
              <a:gd name="adj1" fmla="val 99650"/>
            </a:avLst>
          </a:prstGeom>
          <a:ln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252469" y="1543730"/>
            <a:ext cx="19986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They are summed with the equal Boltzmann weight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88220" y="6517578"/>
            <a:ext cx="4583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Slater-Condon rules &amp; trace invariance</a:t>
            </a:r>
          </a:p>
        </p:txBody>
      </p:sp>
    </p:spTree>
    <p:extLst>
      <p:ext uri="{BB962C8B-B14F-4D97-AF65-F5344CB8AC3E}">
        <p14:creationId xmlns:p14="http://schemas.microsoft.com/office/powerpoint/2010/main" val="63643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triped Right Arrow 19"/>
          <p:cNvSpPr/>
          <p:nvPr/>
        </p:nvSpPr>
        <p:spPr>
          <a:xfrm rot="6600000">
            <a:off x="6076518" y="3862022"/>
            <a:ext cx="1937949" cy="371192"/>
          </a:xfrm>
          <a:prstGeom prst="striped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4304335" y="3767633"/>
            <a:ext cx="4738066" cy="531281"/>
          </a:xfrm>
          <a:prstGeom prst="roundRect">
            <a:avLst/>
          </a:prstGeom>
          <a:solidFill>
            <a:schemeClr val="accent3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triped Right Arrow 27"/>
          <p:cNvSpPr/>
          <p:nvPr/>
        </p:nvSpPr>
        <p:spPr>
          <a:xfrm rot="4217566">
            <a:off x="1108288" y="3863962"/>
            <a:ext cx="1945424" cy="371192"/>
          </a:xfrm>
          <a:prstGeom prst="striped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Boltzmann identities</a:t>
            </a:r>
            <a:br>
              <a:rPr lang="en-US" dirty="0"/>
            </a:br>
            <a:r>
              <a:rPr lang="en-US" sz="1400" b="0" dirty="0"/>
              <a:t>Hirata and </a:t>
            </a:r>
            <a:r>
              <a:rPr lang="en-US" sz="1400" b="0" dirty="0" err="1"/>
              <a:t>Jha</a:t>
            </a:r>
            <a:r>
              <a:rPr lang="en-US" sz="1400" b="0" dirty="0"/>
              <a:t>, </a:t>
            </a:r>
            <a:r>
              <a:rPr lang="en-US" sz="1400" b="0" i="1" dirty="0" err="1"/>
              <a:t>Annu</a:t>
            </a:r>
            <a:r>
              <a:rPr lang="en-US" sz="1400" b="0" i="1" dirty="0"/>
              <a:t>. Rep. </a:t>
            </a:r>
            <a:r>
              <a:rPr lang="en-US" sz="1400" b="0" i="1" dirty="0" err="1"/>
              <a:t>Comput</a:t>
            </a:r>
            <a:r>
              <a:rPr lang="en-US" sz="1400" b="0" i="1" dirty="0"/>
              <a:t>. Chem.</a:t>
            </a:r>
            <a:r>
              <a:rPr lang="en-US" sz="1400" b="0" dirty="0"/>
              <a:t> (2019)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2772120" y="3368335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Use Boltzmann identities such as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11494" y="4644990"/>
            <a:ext cx="5019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Reduced (molecular-integral) analytical formula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5435" y="1867432"/>
            <a:ext cx="2449226" cy="3409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9447" y="3861923"/>
            <a:ext cx="4505325" cy="39814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95670" y="3786642"/>
            <a:ext cx="3970556" cy="512272"/>
            <a:chOff x="144245" y="3466330"/>
            <a:chExt cx="3970556" cy="512272"/>
          </a:xfrm>
        </p:grpSpPr>
        <p:sp>
          <p:nvSpPr>
            <p:cNvPr id="38" name="Rounded Rectangle 37"/>
            <p:cNvSpPr/>
            <p:nvPr/>
          </p:nvSpPr>
          <p:spPr>
            <a:xfrm>
              <a:off x="144245" y="3466330"/>
              <a:ext cx="3970556" cy="51227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3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9938" y="3544536"/>
              <a:ext cx="3862705" cy="398145"/>
            </a:xfrm>
            <a:prstGeom prst="rect">
              <a:avLst/>
            </a:prstGeom>
          </p:spPr>
        </p:pic>
      </p:grpSp>
      <p:sp>
        <p:nvSpPr>
          <p:cNvPr id="40" name="Rounded Rectangle 39"/>
          <p:cNvSpPr/>
          <p:nvPr/>
        </p:nvSpPr>
        <p:spPr>
          <a:xfrm>
            <a:off x="4329518" y="5092258"/>
            <a:ext cx="4455891" cy="1127331"/>
          </a:xfrm>
          <a:prstGeom prst="roundRect">
            <a:avLst/>
          </a:prstGeom>
          <a:solidFill>
            <a:schemeClr val="accent3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1389926" y="5093355"/>
            <a:ext cx="2939592" cy="1126234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0" y="2292746"/>
            <a:ext cx="9144000" cy="709554"/>
            <a:chOff x="0" y="1813195"/>
            <a:chExt cx="9144000" cy="709554"/>
          </a:xfrm>
        </p:grpSpPr>
        <p:sp>
          <p:nvSpPr>
            <p:cNvPr id="36" name="Rounded Rectangle 35"/>
            <p:cNvSpPr/>
            <p:nvPr/>
          </p:nvSpPr>
          <p:spPr>
            <a:xfrm>
              <a:off x="195670" y="1818430"/>
              <a:ext cx="2865696" cy="70431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3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3061366" y="1813195"/>
              <a:ext cx="6082634" cy="704319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  <a:alpha val="3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1867361"/>
              <a:ext cx="9144000" cy="640522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2701588" y="1469320"/>
            <a:ext cx="373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Sum-over-states analytical formula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873" y="5122653"/>
            <a:ext cx="8199242" cy="106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40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920999" y="2482803"/>
            <a:ext cx="5960533" cy="827663"/>
          </a:xfrm>
          <a:prstGeom prst="roundRect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04641" y="5015471"/>
            <a:ext cx="803096" cy="58642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72172" y="3321619"/>
            <a:ext cx="803096" cy="58642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72172" y="1745733"/>
            <a:ext cx="3571695" cy="58642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Reduced 1</a:t>
            </a:r>
            <a:r>
              <a:rPr lang="en-US" baseline="30000" dirty="0"/>
              <a:t>st</a:t>
            </a:r>
            <a:r>
              <a:rPr lang="en-US" dirty="0"/>
              <a:t>-order formulas</a:t>
            </a:r>
            <a:br>
              <a:rPr lang="en-US" dirty="0"/>
            </a:br>
            <a:r>
              <a:rPr lang="en-US" sz="1400" b="0" dirty="0"/>
              <a:t>Hirata and </a:t>
            </a:r>
            <a:r>
              <a:rPr lang="en-US" sz="1400" b="0" dirty="0" err="1"/>
              <a:t>Jha</a:t>
            </a:r>
            <a:r>
              <a:rPr lang="en-US" sz="1400" b="0" dirty="0"/>
              <a:t>, </a:t>
            </a:r>
            <a:r>
              <a:rPr lang="en-US" sz="1400" b="0" i="1" dirty="0" err="1"/>
              <a:t>Annu</a:t>
            </a:r>
            <a:r>
              <a:rPr lang="en-US" sz="1400" b="0" i="1" dirty="0"/>
              <a:t>. Rep. </a:t>
            </a:r>
            <a:r>
              <a:rPr lang="en-US" sz="1400" b="0" i="1" dirty="0" err="1"/>
              <a:t>Comput</a:t>
            </a:r>
            <a:r>
              <a:rPr lang="en-US" sz="1400" b="0" i="1" dirty="0"/>
              <a:t>. Chem.</a:t>
            </a:r>
            <a:r>
              <a:rPr lang="en-US" sz="1400" b="0" dirty="0"/>
              <a:t> (2019)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272172" y="1345808"/>
            <a:ext cx="2061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Textbook formulas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67" y="5220282"/>
            <a:ext cx="613410" cy="16002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67" y="3506921"/>
            <a:ext cx="560070" cy="19558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318592" y="1338062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New formulas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67" y="1788068"/>
            <a:ext cx="3360420" cy="488950"/>
          </a:xfrm>
          <a:prstGeom prst="rect">
            <a:avLst/>
          </a:prstGeom>
        </p:spPr>
      </p:pic>
      <p:sp>
        <p:nvSpPr>
          <p:cNvPr id="11" name="Arc 10"/>
          <p:cNvSpPr/>
          <p:nvPr/>
        </p:nvSpPr>
        <p:spPr>
          <a:xfrm rot="10800000">
            <a:off x="2425277" y="1914259"/>
            <a:ext cx="914400" cy="914400"/>
          </a:xfrm>
          <a:prstGeom prst="arc">
            <a:avLst>
              <a:gd name="adj1" fmla="val 15933105"/>
              <a:gd name="adj2" fmla="val 171566"/>
            </a:avLst>
          </a:prstGeom>
          <a:ln w="85725"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headEnd type="stealt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379917" y="3482496"/>
            <a:ext cx="8764083" cy="1316926"/>
            <a:chOff x="379917" y="3482496"/>
            <a:chExt cx="8764083" cy="1316926"/>
          </a:xfrm>
        </p:grpSpPr>
        <p:sp>
          <p:nvSpPr>
            <p:cNvPr id="19" name="Rounded Rectangle 18"/>
            <p:cNvSpPr/>
            <p:nvPr/>
          </p:nvSpPr>
          <p:spPr>
            <a:xfrm>
              <a:off x="795867" y="3971759"/>
              <a:ext cx="8348133" cy="82766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  <a:alpha val="3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8366" y="4046296"/>
              <a:ext cx="8191500" cy="685800"/>
            </a:xfrm>
            <a:prstGeom prst="rect">
              <a:avLst/>
            </a:prstGeom>
          </p:spPr>
        </p:pic>
        <p:sp>
          <p:nvSpPr>
            <p:cNvPr id="21" name="Arc 20"/>
            <p:cNvSpPr/>
            <p:nvPr/>
          </p:nvSpPr>
          <p:spPr>
            <a:xfrm rot="10800000">
              <a:off x="379917" y="3482496"/>
              <a:ext cx="914400" cy="914400"/>
            </a:xfrm>
            <a:prstGeom prst="arc">
              <a:avLst>
                <a:gd name="adj1" fmla="val 15933105"/>
                <a:gd name="adj2" fmla="val 171566"/>
              </a:avLst>
            </a:prstGeom>
            <a:ln w="8572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5400000" scaled="1"/>
              </a:gradFill>
              <a:headEnd type="stealt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18067" y="5172785"/>
            <a:ext cx="6824134" cy="1631440"/>
            <a:chOff x="618067" y="5172785"/>
            <a:chExt cx="6824134" cy="1631440"/>
          </a:xfrm>
        </p:grpSpPr>
        <p:sp>
          <p:nvSpPr>
            <p:cNvPr id="23" name="Rounded Rectangle 22"/>
            <p:cNvSpPr/>
            <p:nvPr/>
          </p:nvSpPr>
          <p:spPr>
            <a:xfrm>
              <a:off x="1120173" y="5390699"/>
              <a:ext cx="6322028" cy="1413526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  <a:alpha val="3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2563" y="5432624"/>
              <a:ext cx="6096000" cy="1346200"/>
            </a:xfrm>
            <a:prstGeom prst="rect">
              <a:avLst/>
            </a:prstGeom>
          </p:spPr>
        </p:pic>
        <p:sp>
          <p:nvSpPr>
            <p:cNvPr id="22" name="Arc 21"/>
            <p:cNvSpPr/>
            <p:nvPr/>
          </p:nvSpPr>
          <p:spPr>
            <a:xfrm rot="10800000">
              <a:off x="618067" y="5172785"/>
              <a:ext cx="914400" cy="914400"/>
            </a:xfrm>
            <a:prstGeom prst="arc">
              <a:avLst>
                <a:gd name="adj1" fmla="val 15933105"/>
                <a:gd name="adj2" fmla="val 171566"/>
              </a:avLst>
            </a:prstGeom>
            <a:ln w="8572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5400000" scaled="1"/>
              </a:gradFill>
              <a:headEnd type="stealt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3315" y="2543130"/>
            <a:ext cx="52959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07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First order</a:t>
            </a:r>
            <a:br>
              <a:rPr lang="en-US" dirty="0"/>
            </a:br>
            <a:r>
              <a:rPr lang="en-US" sz="1400" b="0" dirty="0"/>
              <a:t>Hirata and </a:t>
            </a:r>
            <a:r>
              <a:rPr lang="en-US" sz="1400" b="0" dirty="0" err="1"/>
              <a:t>Jha</a:t>
            </a:r>
            <a:r>
              <a:rPr lang="en-US" sz="1400" b="0" dirty="0"/>
              <a:t>, </a:t>
            </a:r>
            <a:r>
              <a:rPr lang="en-US" sz="1400" b="0" i="1" dirty="0" err="1"/>
              <a:t>Annu</a:t>
            </a:r>
            <a:r>
              <a:rPr lang="en-US" sz="1400" b="0" i="1" dirty="0"/>
              <a:t>. Rep. </a:t>
            </a:r>
            <a:r>
              <a:rPr lang="en-US" sz="1400" b="0" i="1" dirty="0" err="1"/>
              <a:t>Comput</a:t>
            </a:r>
            <a:r>
              <a:rPr lang="en-US" sz="1400" b="0" i="1" dirty="0"/>
              <a:t>. Chem.</a:t>
            </a:r>
            <a:r>
              <a:rPr lang="en-US" sz="1400" b="0" dirty="0"/>
              <a:t> (2019)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898557" y="5083093"/>
            <a:ext cx="7346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New (both </a:t>
            </a:r>
            <a:r>
              <a:rPr lang="en-US" sz="2000" i="1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SoS</a:t>
            </a:r>
            <a:r>
              <a:rPr lang="en-US" sz="2000" i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&amp; reduced) formulas reproduce the benchmark.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656000"/>
              </p:ext>
            </p:extLst>
          </p:nvPr>
        </p:nvGraphicFramePr>
        <p:xfrm>
          <a:off x="262273" y="2052453"/>
          <a:ext cx="8619453" cy="259588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620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8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8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88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88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88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88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88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882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882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latin typeface="Symbol" charset="2"/>
                          <a:ea typeface="Symbol" charset="2"/>
                          <a:cs typeface="Symbol" charset="2"/>
                        </a:rPr>
                        <a:t>W</a:t>
                      </a:r>
                      <a:r>
                        <a:rPr lang="en-US" b="0" baseline="30000" dirty="0">
                          <a:latin typeface="Calibri" charset="0"/>
                          <a:ea typeface="Calibri" charset="0"/>
                          <a:cs typeface="Calibri" charset="0"/>
                        </a:rPr>
                        <a:t> (1)</a:t>
                      </a:r>
                      <a:r>
                        <a:rPr lang="en-US" b="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 / </a:t>
                      </a:r>
                      <a:r>
                        <a:rPr lang="en-US" b="0" i="1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E</a:t>
                      </a:r>
                      <a:r>
                        <a:rPr lang="en-US" b="0" baseline="-25000" dirty="0">
                          <a:latin typeface="Calibri" charset="0"/>
                          <a:ea typeface="Calibri" charset="0"/>
                          <a:cs typeface="Calibri" charset="0"/>
                        </a:rPr>
                        <a:t>h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1" dirty="0">
                          <a:latin typeface="Symbol" charset="2"/>
                          <a:ea typeface="Symbol" charset="2"/>
                          <a:cs typeface="Symbol" charset="2"/>
                        </a:rPr>
                        <a:t>m</a:t>
                      </a:r>
                      <a:r>
                        <a:rPr lang="en-US" b="0" baseline="30000" dirty="0">
                          <a:latin typeface="Calibri" charset="0"/>
                          <a:ea typeface="Calibri" charset="0"/>
                          <a:cs typeface="Calibri" charset="0"/>
                        </a:rPr>
                        <a:t> (1)</a:t>
                      </a:r>
                      <a:r>
                        <a:rPr lang="en-US" b="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 / </a:t>
                      </a:r>
                      <a:r>
                        <a:rPr lang="en-US" b="0" i="1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E</a:t>
                      </a:r>
                      <a:r>
                        <a:rPr lang="en-US" b="0" baseline="-25000" dirty="0">
                          <a:latin typeface="Calibri" charset="0"/>
                          <a:ea typeface="Calibri" charset="0"/>
                          <a:cs typeface="Calibri" charset="0"/>
                        </a:rPr>
                        <a:t>h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1" dirty="0">
                          <a:latin typeface="Calibri" charset="0"/>
                          <a:ea typeface="Calibri" charset="0"/>
                          <a:cs typeface="Calibri" charset="0"/>
                        </a:rPr>
                        <a:t>U</a:t>
                      </a:r>
                      <a:r>
                        <a:rPr lang="en-US" b="0" baseline="30000" dirty="0">
                          <a:latin typeface="Calibri" charset="0"/>
                          <a:ea typeface="Calibri" charset="0"/>
                          <a:cs typeface="Calibri" charset="0"/>
                        </a:rPr>
                        <a:t> (1)</a:t>
                      </a:r>
                      <a:r>
                        <a:rPr lang="en-US" b="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 / </a:t>
                      </a:r>
                      <a:r>
                        <a:rPr lang="en-US" b="0" i="1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E</a:t>
                      </a:r>
                      <a:r>
                        <a:rPr lang="en-US" b="0" baseline="-25000" dirty="0">
                          <a:latin typeface="Calibri" charset="0"/>
                          <a:ea typeface="Calibri" charset="0"/>
                          <a:cs typeface="Calibri" charset="0"/>
                        </a:rPr>
                        <a:t>h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T</a:t>
                      </a:r>
                      <a:r>
                        <a:rPr lang="en-US" dirty="0"/>
                        <a:t> / 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Textbook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70C0"/>
                          </a:solidFill>
                        </a:rPr>
                        <a:t>New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Benchmark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Textbook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70C0"/>
                          </a:solidFill>
                        </a:rPr>
                        <a:t>New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Benchmark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Textbook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70C0"/>
                          </a:solidFill>
                        </a:rPr>
                        <a:t>New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Benchmark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−45.9959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70C0"/>
                          </a:solidFill>
                        </a:rPr>
                        <a:t>−45.9959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−45.9959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70C0"/>
                          </a:solidFill>
                        </a:rPr>
                        <a:t>+0.0000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+0.0000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70C0"/>
                          </a:solidFill>
                        </a:rPr>
                        <a:t>−45.9957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−45.9959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−46.0232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70C0"/>
                          </a:solidFill>
                        </a:rPr>
                        <a:t>−45.2684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−45.2684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70C0"/>
                          </a:solidFill>
                        </a:rPr>
                        <a:t>−0.0752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−0.0752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70C0"/>
                          </a:solidFill>
                        </a:rPr>
                        <a:t>−45.9479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−45.9479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−46.2152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70C0"/>
                          </a:solidFill>
                        </a:rPr>
                        <a:t>−44.5256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−44.5256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70C0"/>
                          </a:solidFill>
                        </a:rPr>
                        <a:t>−0.1690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−0.1690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70C0"/>
                          </a:solidFill>
                        </a:rPr>
                        <a:t>−46.1767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−46.1767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−46.1802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70C0"/>
                          </a:solidFill>
                        </a:rPr>
                        <a:t>−43.1991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−43.1991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70C0"/>
                          </a:solidFill>
                        </a:rPr>
                        <a:t>−0.2981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−0.2981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70C0"/>
                          </a:solidFill>
                        </a:rPr>
                        <a:t>−46.2355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−46.2355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−46.1068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70C0"/>
                          </a:solidFill>
                        </a:rPr>
                        <a:t>−41.9847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−41.9847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70C0"/>
                          </a:solidFill>
                        </a:rPr>
                        <a:t>−0.4122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−0.4122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70C0"/>
                          </a:solidFill>
                        </a:rPr>
                        <a:t>−46.1180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−46.1180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7532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0" y="4416687"/>
            <a:ext cx="9144000" cy="1927352"/>
          </a:xfrm>
          <a:prstGeom prst="roundRect">
            <a:avLst>
              <a:gd name="adj" fmla="val 10078"/>
            </a:avLst>
          </a:prstGeom>
          <a:solidFill>
            <a:schemeClr val="accent6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180071" y="3176702"/>
            <a:ext cx="6783857" cy="852418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28420" y="2006242"/>
            <a:ext cx="8258380" cy="820124"/>
          </a:xfrm>
          <a:prstGeom prst="roundRect">
            <a:avLst/>
          </a:prstGeom>
          <a:solidFill>
            <a:schemeClr val="accent3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Sum-over-states 2</a:t>
            </a:r>
            <a:r>
              <a:rPr lang="en-US" baseline="30000" dirty="0"/>
              <a:t>nd</a:t>
            </a:r>
            <a:r>
              <a:rPr lang="en-US" dirty="0"/>
              <a:t>-order formulas</a:t>
            </a:r>
            <a:br>
              <a:rPr lang="en-US" dirty="0"/>
            </a:br>
            <a:r>
              <a:rPr lang="en-US" sz="1400" b="0" dirty="0"/>
              <a:t>Hirata and Jha, </a:t>
            </a:r>
            <a:r>
              <a:rPr lang="en-US" sz="1400" b="0" i="1" dirty="0"/>
              <a:t>J. Chem. Phys.</a:t>
            </a:r>
            <a:r>
              <a:rPr lang="en-US" sz="1400" b="0" dirty="0"/>
              <a:t> (2020)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2320958" y="1555419"/>
            <a:ext cx="4527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Analytically differentiate the </a:t>
            </a:r>
            <a:r>
              <a:rPr lang="en-US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FCI definitions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700" y="3213384"/>
            <a:ext cx="6690360" cy="7467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2143905"/>
            <a:ext cx="8001000" cy="571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0" y="4485663"/>
            <a:ext cx="89408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894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812" y="2003345"/>
            <a:ext cx="4005462" cy="2803823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270932" y="1323427"/>
            <a:ext cx="3225801" cy="663521"/>
          </a:xfrm>
          <a:prstGeom prst="roundRect">
            <a:avLst/>
          </a:prstGeom>
          <a:solidFill>
            <a:schemeClr val="accent3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5240866" y="1358748"/>
            <a:ext cx="3801533" cy="610271"/>
          </a:xfrm>
          <a:prstGeom prst="roundRect">
            <a:avLst/>
          </a:prstGeom>
          <a:solidFill>
            <a:schemeClr val="accent3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 rules</a:t>
            </a:r>
            <a:br>
              <a:rPr lang="en-US" dirty="0"/>
            </a:br>
            <a:r>
              <a:rPr lang="en-US" sz="1400" b="0" dirty="0" err="1"/>
              <a:t>Hirschfelder</a:t>
            </a:r>
            <a:r>
              <a:rPr lang="en-US" sz="1400" b="0" dirty="0"/>
              <a:t> and Certain, </a:t>
            </a:r>
            <a:r>
              <a:rPr lang="en-US" sz="1400" b="0" i="1" dirty="0"/>
              <a:t>J. Chem. Phys.</a:t>
            </a:r>
            <a:r>
              <a:rPr lang="en-US" sz="1400" b="0" dirty="0"/>
              <a:t> (1974); Hirata and Jha, </a:t>
            </a:r>
            <a:r>
              <a:rPr lang="en-US" sz="1400" b="0" i="1" dirty="0"/>
              <a:t>J Chem. Phys. </a:t>
            </a:r>
            <a:r>
              <a:rPr lang="en-US" sz="1400" b="0" dirty="0"/>
              <a:t>(2020)</a:t>
            </a:r>
            <a:endParaRPr lang="en-US" sz="14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3255461" y="2006331"/>
            <a:ext cx="1378642" cy="1865110"/>
          </a:xfrm>
          <a:prstGeom prst="straightConnector1">
            <a:avLst/>
          </a:prstGeom>
          <a:ln>
            <a:solidFill>
              <a:schemeClr val="accent3">
                <a:alpha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6124738" y="1998090"/>
            <a:ext cx="835331" cy="2094219"/>
          </a:xfrm>
          <a:prstGeom prst="straightConnector1">
            <a:avLst/>
          </a:prstGeom>
          <a:ln>
            <a:solidFill>
              <a:schemeClr val="accent3">
                <a:alpha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4217996" y="4493892"/>
            <a:ext cx="400020" cy="441096"/>
          </a:xfrm>
          <a:prstGeom prst="straightConnector1">
            <a:avLst/>
          </a:prstGeom>
          <a:ln>
            <a:solidFill>
              <a:schemeClr val="accent2">
                <a:alpha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4570801" y="4174388"/>
            <a:ext cx="365760" cy="365760"/>
          </a:xfrm>
          <a:prstGeom prst="ellipse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solidFill>
              <a:schemeClr val="accent2">
                <a:lumMod val="20000"/>
                <a:lumOff val="80000"/>
                <a:alpha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081182" y="4651158"/>
            <a:ext cx="198062" cy="394511"/>
          </a:xfrm>
          <a:prstGeom prst="straightConnector1">
            <a:avLst/>
          </a:prstGeom>
          <a:ln>
            <a:solidFill>
              <a:schemeClr val="accent2">
                <a:alpha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5867657" y="4269597"/>
            <a:ext cx="365760" cy="365760"/>
          </a:xfrm>
          <a:prstGeom prst="ellipse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solidFill>
              <a:schemeClr val="accent2">
                <a:lumMod val="20000"/>
                <a:lumOff val="80000"/>
                <a:alpha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64" y="1359743"/>
            <a:ext cx="3091447" cy="6102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2366" y="1434769"/>
            <a:ext cx="3627120" cy="49339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647" y="4934988"/>
            <a:ext cx="4964330" cy="1857339"/>
            <a:chOff x="1" y="4934988"/>
            <a:chExt cx="4964330" cy="1857339"/>
          </a:xfrm>
        </p:grpSpPr>
        <p:sp>
          <p:nvSpPr>
            <p:cNvPr id="34" name="Rounded Rectangle 33"/>
            <p:cNvSpPr/>
            <p:nvPr/>
          </p:nvSpPr>
          <p:spPr>
            <a:xfrm>
              <a:off x="1" y="4934988"/>
              <a:ext cx="4964330" cy="1857339"/>
            </a:xfrm>
            <a:prstGeom prst="roundRect">
              <a:avLst>
                <a:gd name="adj" fmla="val 8975"/>
              </a:avLst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788" y="4986607"/>
              <a:ext cx="4138295" cy="67564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00118" y="5709519"/>
              <a:ext cx="3818255" cy="105791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6737" y="2062969"/>
            <a:ext cx="1920240" cy="46672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253940" y="4650705"/>
            <a:ext cx="2796755" cy="2141961"/>
            <a:chOff x="6253940" y="4591436"/>
            <a:chExt cx="2796755" cy="2141961"/>
          </a:xfrm>
        </p:grpSpPr>
        <p:sp>
          <p:nvSpPr>
            <p:cNvPr id="31" name="Rounded Rectangle 30"/>
            <p:cNvSpPr/>
            <p:nvPr/>
          </p:nvSpPr>
          <p:spPr>
            <a:xfrm>
              <a:off x="6253940" y="4591436"/>
              <a:ext cx="2796755" cy="2141622"/>
            </a:xfrm>
            <a:prstGeom prst="roundRect">
              <a:avLst>
                <a:gd name="adj" fmla="val 7574"/>
              </a:avLst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04547" y="4635357"/>
              <a:ext cx="2667000" cy="2098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419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iped Right Arrow 20"/>
          <p:cNvSpPr/>
          <p:nvPr/>
        </p:nvSpPr>
        <p:spPr>
          <a:xfrm rot="5400000">
            <a:off x="3206880" y="3446543"/>
            <a:ext cx="2653553" cy="371192"/>
          </a:xfrm>
          <a:prstGeom prst="striped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953281" y="4945273"/>
            <a:ext cx="7352519" cy="1784338"/>
          </a:xfrm>
          <a:prstGeom prst="roundRect">
            <a:avLst>
              <a:gd name="adj" fmla="val 9550"/>
            </a:avLst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3853874" y="3911817"/>
            <a:ext cx="4634085" cy="450818"/>
          </a:xfrm>
          <a:prstGeom prst="roundRect">
            <a:avLst/>
          </a:prstGeom>
          <a:solidFill>
            <a:schemeClr val="accent4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898528" y="3902004"/>
            <a:ext cx="2894094" cy="450818"/>
          </a:xfrm>
          <a:prstGeom prst="roundRect">
            <a:avLst/>
          </a:prstGeom>
          <a:solidFill>
            <a:schemeClr val="accent4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640087" y="3316185"/>
            <a:ext cx="3493191" cy="450818"/>
          </a:xfrm>
          <a:prstGeom prst="roundRect">
            <a:avLst/>
          </a:prstGeom>
          <a:solidFill>
            <a:schemeClr val="accent4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4194530" y="3325373"/>
            <a:ext cx="4492626" cy="450818"/>
          </a:xfrm>
          <a:prstGeom prst="roundRect">
            <a:avLst/>
          </a:prstGeom>
          <a:solidFill>
            <a:schemeClr val="accent4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4613185" y="2742754"/>
            <a:ext cx="4447818" cy="450818"/>
          </a:xfrm>
          <a:prstGeom prst="roundRect">
            <a:avLst/>
          </a:prstGeom>
          <a:solidFill>
            <a:schemeClr val="accent4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2039879" y="2742754"/>
            <a:ext cx="2493778" cy="450818"/>
          </a:xfrm>
          <a:prstGeom prst="roundRect">
            <a:avLst/>
          </a:prstGeom>
          <a:solidFill>
            <a:schemeClr val="accent4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0" y="2719294"/>
            <a:ext cx="1952229" cy="450818"/>
          </a:xfrm>
          <a:prstGeom prst="roundRect">
            <a:avLst/>
          </a:prstGeom>
          <a:solidFill>
            <a:schemeClr val="accent4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640087" y="1609433"/>
            <a:ext cx="7973293" cy="708298"/>
          </a:xfrm>
          <a:prstGeom prst="roundRect">
            <a:avLst/>
          </a:prstGeom>
          <a:solidFill>
            <a:schemeClr val="accent3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Boltzmann identities</a:t>
            </a:r>
            <a:br>
              <a:rPr lang="en-US" dirty="0"/>
            </a:br>
            <a:r>
              <a:rPr lang="en-US" sz="1400" b="0" dirty="0"/>
              <a:t>Hirata and Jha, </a:t>
            </a:r>
            <a:r>
              <a:rPr lang="en-US" sz="1400" b="0" i="1" dirty="0"/>
              <a:t>J. Chem. Phys.</a:t>
            </a:r>
            <a:r>
              <a:rPr lang="en-US" sz="1400" b="0" dirty="0"/>
              <a:t> (2020)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2750263" y="2375547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Use Boltzmann </a:t>
            </a:r>
            <a:r>
              <a:rPr lang="en-US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identities such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as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44492" y="4526375"/>
            <a:ext cx="5019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Reduced (molecular-integral) analytical formula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29" y="1684429"/>
            <a:ext cx="7867650" cy="561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773" y="3957741"/>
            <a:ext cx="2759075" cy="438150"/>
          </a:xfrm>
          <a:prstGeom prst="rect">
            <a:avLst/>
          </a:prstGeom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1757" y="2791228"/>
            <a:ext cx="2501900" cy="361950"/>
          </a:xfrm>
          <a:prstGeom prst="rect">
            <a:avLst/>
          </a:prstGeom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79" y="2791228"/>
            <a:ext cx="1898650" cy="346075"/>
          </a:xfrm>
          <a:prstGeom prst="rect">
            <a:avLst/>
          </a:prstGeom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8981" y="3306288"/>
            <a:ext cx="4448175" cy="454025"/>
          </a:xfrm>
          <a:prstGeom prst="rect">
            <a:avLst/>
          </a:prstGeom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0057" y="3912348"/>
            <a:ext cx="4537075" cy="508000"/>
          </a:xfrm>
          <a:prstGeom prst="rect">
            <a:avLst/>
          </a:prstGeom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656" y="3377222"/>
            <a:ext cx="3375025" cy="355600"/>
          </a:xfrm>
          <a:prstGeom prst="rect">
            <a:avLst/>
          </a:prstGeom>
          <a:effec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5528" y="2803009"/>
            <a:ext cx="4435475" cy="355600"/>
          </a:xfrm>
          <a:prstGeom prst="rect">
            <a:avLst/>
          </a:prstGeom>
          <a:effectLst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3234" y="5037971"/>
            <a:ext cx="7101840" cy="169164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701585" y="1247306"/>
            <a:ext cx="373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Sum-over-states analytical formula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29526" y="4371364"/>
            <a:ext cx="122028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latin typeface="Times New Roman" charset="0"/>
                <a:ea typeface="Times New Roman" charset="0"/>
                <a:cs typeface="Times New Roman" charset="0"/>
              </a:rPr>
              <a:t>exclude </a:t>
            </a:r>
            <a:r>
              <a:rPr lang="en-US" sz="700">
                <a:latin typeface="Times New Roman" charset="0"/>
                <a:ea typeface="Times New Roman" charset="0"/>
                <a:cs typeface="Times New Roman" charset="0"/>
              </a:rPr>
              <a:t>index coincidence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145855" y="4349183"/>
            <a:ext cx="122028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latin typeface="Times New Roman" charset="0"/>
                <a:ea typeface="Times New Roman" charset="0"/>
                <a:cs typeface="Times New Roman" charset="0"/>
              </a:rPr>
              <a:t>exclude </a:t>
            </a:r>
            <a:r>
              <a:rPr lang="en-US" sz="700">
                <a:latin typeface="Times New Roman" charset="0"/>
                <a:ea typeface="Times New Roman" charset="0"/>
                <a:cs typeface="Times New Roman" charset="0"/>
              </a:rPr>
              <a:t>index coincidence</a:t>
            </a:r>
          </a:p>
        </p:txBody>
      </p:sp>
    </p:spTree>
    <p:extLst>
      <p:ext uri="{BB962C8B-B14F-4D97-AF65-F5344CB8AC3E}">
        <p14:creationId xmlns:p14="http://schemas.microsoft.com/office/powerpoint/2010/main" val="4072959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29837" y="1857506"/>
            <a:ext cx="5612161" cy="1630762"/>
          </a:xfrm>
          <a:prstGeom prst="roundRect">
            <a:avLst>
              <a:gd name="adj" fmla="val 10956"/>
            </a:avLst>
          </a:prstGeom>
          <a:solidFill>
            <a:schemeClr val="accent2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38201" y="3730357"/>
            <a:ext cx="8170334" cy="2103179"/>
          </a:xfrm>
          <a:prstGeom prst="roundRect">
            <a:avLst>
              <a:gd name="adj" fmla="val 9560"/>
            </a:avLst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Reduced 2</a:t>
            </a:r>
            <a:r>
              <a:rPr lang="en-US" baseline="30000" dirty="0"/>
              <a:t>nd</a:t>
            </a:r>
            <a:r>
              <a:rPr lang="en-US" dirty="0"/>
              <a:t>-order formulas</a:t>
            </a:r>
            <a:br>
              <a:rPr lang="en-US" dirty="0"/>
            </a:br>
            <a:r>
              <a:rPr lang="en-US" sz="1400" b="0" dirty="0"/>
              <a:t>Hirata and Jha, </a:t>
            </a:r>
            <a:r>
              <a:rPr lang="en-US" sz="1400" b="0" i="1" dirty="0"/>
              <a:t>J. Chem. Phys.</a:t>
            </a:r>
            <a:r>
              <a:rPr lang="en-US" sz="1400" b="0" dirty="0"/>
              <a:t> (2020)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229837" y="1488174"/>
            <a:ext cx="2061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Textbook formulas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48424" y="3361025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New formulas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42" y="1935805"/>
            <a:ext cx="5347335" cy="14801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334" y="3851933"/>
            <a:ext cx="7898130" cy="1903095"/>
          </a:xfrm>
          <a:prstGeom prst="rect">
            <a:avLst/>
          </a:prstGeom>
        </p:spPr>
      </p:pic>
      <p:sp>
        <p:nvSpPr>
          <p:cNvPr id="9" name="Arc 8"/>
          <p:cNvSpPr/>
          <p:nvPr/>
        </p:nvSpPr>
        <p:spPr>
          <a:xfrm rot="10800000">
            <a:off x="414865" y="3054643"/>
            <a:ext cx="914400" cy="914400"/>
          </a:xfrm>
          <a:prstGeom prst="arc">
            <a:avLst>
              <a:gd name="adj1" fmla="val 15933105"/>
              <a:gd name="adj2" fmla="val 171566"/>
            </a:avLst>
          </a:prstGeom>
          <a:ln w="85725"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headEnd type="stealt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568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AFD9056-7A20-F848-902C-6CA0CF4A6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542" y="2568903"/>
            <a:ext cx="7988826" cy="2593032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222592" y="2508246"/>
            <a:ext cx="7836741" cy="2697934"/>
          </a:xfrm>
          <a:prstGeom prst="roundRect">
            <a:avLst>
              <a:gd name="adj" fmla="val 6423"/>
            </a:avLst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29838" y="1857506"/>
            <a:ext cx="1099428" cy="496227"/>
          </a:xfrm>
          <a:prstGeom prst="roundRect">
            <a:avLst>
              <a:gd name="adj" fmla="val 10956"/>
            </a:avLst>
          </a:prstGeom>
          <a:solidFill>
            <a:schemeClr val="accent2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Reduced 2</a:t>
            </a:r>
            <a:r>
              <a:rPr lang="en-US" baseline="30000" dirty="0"/>
              <a:t>nd</a:t>
            </a:r>
            <a:r>
              <a:rPr lang="en-US" dirty="0"/>
              <a:t>-order formulas</a:t>
            </a:r>
            <a:br>
              <a:rPr lang="en-US" dirty="0"/>
            </a:br>
            <a:r>
              <a:rPr lang="en-US" sz="1400" b="0" dirty="0"/>
              <a:t>Hirata and Jha, </a:t>
            </a:r>
            <a:r>
              <a:rPr lang="en-US" sz="1400" b="0" i="1" dirty="0"/>
              <a:t>J. Chem. Phys.</a:t>
            </a:r>
            <a:r>
              <a:rPr lang="en-US" sz="1400" b="0" dirty="0"/>
              <a:t> (2020)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272171" y="1455960"/>
            <a:ext cx="2061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Textbook formulas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64024" y="2138914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New formulas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417" y="1961227"/>
            <a:ext cx="800100" cy="279400"/>
          </a:xfrm>
          <a:prstGeom prst="rect">
            <a:avLst/>
          </a:prstGeom>
        </p:spPr>
      </p:pic>
      <p:sp>
        <p:nvSpPr>
          <p:cNvPr id="10" name="Arc 9"/>
          <p:cNvSpPr/>
          <p:nvPr/>
        </p:nvSpPr>
        <p:spPr>
          <a:xfrm rot="10800000">
            <a:off x="713317" y="1935560"/>
            <a:ext cx="914400" cy="914400"/>
          </a:xfrm>
          <a:prstGeom prst="arc">
            <a:avLst>
              <a:gd name="adj1" fmla="val 15933105"/>
              <a:gd name="adj2" fmla="val 171566"/>
            </a:avLst>
          </a:prstGeom>
          <a:ln w="85725"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headEnd type="stealt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32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449" y="1417638"/>
            <a:ext cx="8686801" cy="5114925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Charge neutrality and </a:t>
            </a:r>
            <a:r>
              <a:rPr lang="en-US" dirty="0" err="1"/>
              <a:t>extensivity</a:t>
            </a:r>
            <a:r>
              <a:rPr lang="en-US" dirty="0"/>
              <a:t> of energy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Is textbook finite-temperature MBPT correct?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Correct analytical formulas at 1</a:t>
            </a:r>
            <a:r>
              <a:rPr lang="en-US" baseline="30000" dirty="0"/>
              <a:t>st</a:t>
            </a:r>
            <a:r>
              <a:rPr lang="en-US" dirty="0"/>
              <a:t> and 2</a:t>
            </a:r>
            <a:r>
              <a:rPr lang="en-US" baseline="30000" dirty="0"/>
              <a:t>nd</a:t>
            </a:r>
            <a:r>
              <a:rPr lang="en-US" dirty="0"/>
              <a:t> orders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The Kohn–</a:t>
            </a:r>
            <a:r>
              <a:rPr lang="en-US" dirty="0" err="1"/>
              <a:t>Luttinger</a:t>
            </a:r>
            <a:r>
              <a:rPr lang="en-US" dirty="0"/>
              <a:t> conundrum redux:</a:t>
            </a:r>
            <a:br>
              <a:rPr lang="en-US" dirty="0"/>
            </a:br>
            <a:r>
              <a:rPr lang="en-US" sz="2400" dirty="0"/>
              <a:t>Low-temperature catastrophe of finite-temperature MBPT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5360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515165" y="1927508"/>
            <a:ext cx="1099428" cy="496227"/>
          </a:xfrm>
          <a:prstGeom prst="roundRect">
            <a:avLst>
              <a:gd name="adj" fmla="val 10956"/>
            </a:avLst>
          </a:prstGeom>
          <a:solidFill>
            <a:schemeClr val="accent2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Reduced 2</a:t>
            </a:r>
            <a:r>
              <a:rPr lang="en-US" baseline="30000" dirty="0"/>
              <a:t>nd</a:t>
            </a:r>
            <a:r>
              <a:rPr lang="en-US" dirty="0"/>
              <a:t>-order formulas</a:t>
            </a:r>
            <a:br>
              <a:rPr lang="en-US" dirty="0"/>
            </a:br>
            <a:r>
              <a:rPr lang="en-US" sz="1400" b="0" dirty="0"/>
              <a:t>Hirata and Jha, </a:t>
            </a:r>
            <a:r>
              <a:rPr lang="en-US" sz="1400" b="0" i="1" dirty="0"/>
              <a:t>J. Chem. Phys.</a:t>
            </a:r>
            <a:r>
              <a:rPr lang="en-US" sz="1400" b="0" dirty="0"/>
              <a:t> (2020)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415084" y="1551451"/>
            <a:ext cx="2061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Textbook formulas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7170" y="2340618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New formulas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79" y="2061321"/>
            <a:ext cx="762000" cy="228600"/>
          </a:xfrm>
          <a:prstGeom prst="rect">
            <a:avLst/>
          </a:prstGeom>
        </p:spPr>
      </p:pic>
      <p:sp>
        <p:nvSpPr>
          <p:cNvPr id="14" name="Arc 13"/>
          <p:cNvSpPr/>
          <p:nvPr/>
        </p:nvSpPr>
        <p:spPr>
          <a:xfrm rot="10800000">
            <a:off x="847252" y="1992131"/>
            <a:ext cx="914400" cy="914400"/>
          </a:xfrm>
          <a:prstGeom prst="arc">
            <a:avLst>
              <a:gd name="adj1" fmla="val 15933105"/>
              <a:gd name="adj2" fmla="val 171566"/>
            </a:avLst>
          </a:prstGeom>
          <a:ln w="85725"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headEnd type="stealt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22D009B-C329-7242-8FAD-3D04C04B1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938" y="2836837"/>
            <a:ext cx="7150541" cy="35495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E7C713-E469-6845-AE2A-E7417531C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879" y="3012142"/>
            <a:ext cx="393700" cy="2286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331345" y="2709950"/>
            <a:ext cx="7705598" cy="3695746"/>
          </a:xfrm>
          <a:prstGeom prst="roundRect">
            <a:avLst>
              <a:gd name="adj" fmla="val 3331"/>
            </a:avLst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6057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Second order</a:t>
            </a:r>
            <a:br>
              <a:rPr lang="en-US" dirty="0"/>
            </a:br>
            <a:r>
              <a:rPr lang="en-US" sz="1400" b="0" dirty="0"/>
              <a:t>Hirata and Jha, </a:t>
            </a:r>
            <a:r>
              <a:rPr lang="en-US" sz="1400" b="0" i="1" dirty="0"/>
              <a:t>J. Chem. Phys.</a:t>
            </a:r>
            <a:r>
              <a:rPr lang="en-US" sz="1400" b="0" dirty="0"/>
              <a:t> (2020)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898557" y="5083093"/>
            <a:ext cx="7346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New (both </a:t>
            </a:r>
            <a:r>
              <a:rPr lang="en-US" sz="2000" i="1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SoS</a:t>
            </a:r>
            <a:r>
              <a:rPr lang="en-US" sz="2000" i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&amp; reduced) formulas reproduce the benchmark.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217255"/>
              </p:ext>
            </p:extLst>
          </p:nvPr>
        </p:nvGraphicFramePr>
        <p:xfrm>
          <a:off x="262273" y="2052453"/>
          <a:ext cx="8619453" cy="259588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620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8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8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88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88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88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88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88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882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882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latin typeface="Symbol" charset="2"/>
                          <a:ea typeface="Symbol" charset="2"/>
                          <a:cs typeface="Symbol" charset="2"/>
                        </a:rPr>
                        <a:t>W</a:t>
                      </a:r>
                      <a:r>
                        <a:rPr lang="en-US" b="0" baseline="30000" dirty="0">
                          <a:latin typeface="Calibri" charset="0"/>
                          <a:ea typeface="Calibri" charset="0"/>
                          <a:cs typeface="Calibri" charset="0"/>
                        </a:rPr>
                        <a:t> (2)</a:t>
                      </a:r>
                      <a:r>
                        <a:rPr lang="en-US" b="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 / </a:t>
                      </a:r>
                      <a:r>
                        <a:rPr lang="en-US" b="0" i="1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E</a:t>
                      </a:r>
                      <a:r>
                        <a:rPr lang="en-US" b="0" baseline="-25000" dirty="0">
                          <a:latin typeface="Calibri" charset="0"/>
                          <a:ea typeface="Calibri" charset="0"/>
                          <a:cs typeface="Calibri" charset="0"/>
                        </a:rPr>
                        <a:t>h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1" dirty="0">
                          <a:latin typeface="Symbol" charset="2"/>
                          <a:ea typeface="Symbol" charset="2"/>
                          <a:cs typeface="Symbol" charset="2"/>
                        </a:rPr>
                        <a:t>m</a:t>
                      </a:r>
                      <a:r>
                        <a:rPr lang="en-US" b="0" baseline="30000" dirty="0">
                          <a:latin typeface="Calibri" charset="0"/>
                          <a:ea typeface="Calibri" charset="0"/>
                          <a:cs typeface="Calibri" charset="0"/>
                        </a:rPr>
                        <a:t> (2)</a:t>
                      </a:r>
                      <a:r>
                        <a:rPr lang="en-US" b="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 / </a:t>
                      </a:r>
                      <a:r>
                        <a:rPr lang="en-US" b="0" i="1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E</a:t>
                      </a:r>
                      <a:r>
                        <a:rPr lang="en-US" b="0" baseline="-25000" dirty="0">
                          <a:latin typeface="Calibri" charset="0"/>
                          <a:ea typeface="Calibri" charset="0"/>
                          <a:cs typeface="Calibri" charset="0"/>
                        </a:rPr>
                        <a:t>h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1" dirty="0">
                          <a:latin typeface="Calibri" charset="0"/>
                          <a:ea typeface="Calibri" charset="0"/>
                          <a:cs typeface="Calibri" charset="0"/>
                        </a:rPr>
                        <a:t>U</a:t>
                      </a:r>
                      <a:r>
                        <a:rPr lang="en-US" b="0" baseline="30000" dirty="0">
                          <a:latin typeface="Calibri" charset="0"/>
                          <a:ea typeface="Calibri" charset="0"/>
                          <a:cs typeface="Calibri" charset="0"/>
                        </a:rPr>
                        <a:t> (2)</a:t>
                      </a:r>
                      <a:r>
                        <a:rPr lang="en-US" b="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 / </a:t>
                      </a:r>
                      <a:r>
                        <a:rPr lang="en-US" b="0" i="1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E</a:t>
                      </a:r>
                      <a:r>
                        <a:rPr lang="en-US" b="0" baseline="-25000" dirty="0">
                          <a:latin typeface="Calibri" charset="0"/>
                          <a:ea typeface="Calibri" charset="0"/>
                          <a:cs typeface="Calibri" charset="0"/>
                        </a:rPr>
                        <a:t>h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T</a:t>
                      </a:r>
                      <a:r>
                        <a:rPr lang="en-US" dirty="0"/>
                        <a:t> / 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Textbook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70C0"/>
                          </a:solidFill>
                        </a:rPr>
                        <a:t>New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Benchmark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Textbook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70C0"/>
                          </a:solidFill>
                        </a:rPr>
                        <a:t>New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Benchmark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Textbook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70C0"/>
                          </a:solidFill>
                        </a:rPr>
                        <a:t>New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Benchmark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−</a:t>
                      </a:r>
                      <a:r>
                        <a:rPr lang="en-US" sz="14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0.0173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70C0"/>
                          </a:solidFill>
                        </a:rPr>
                        <a:t>−</a:t>
                      </a:r>
                      <a:r>
                        <a:rPr lang="en-US" sz="140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0.4324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−0.4324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0.0415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0.0415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70C0"/>
                          </a:solidFill>
                        </a:rPr>
                        <a:t>−</a:t>
                      </a:r>
                      <a:r>
                        <a:rPr lang="en-US" sz="140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0.0173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−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0.0173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−</a:t>
                      </a:r>
                      <a:r>
                        <a:rPr lang="en-US" sz="14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0.2689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70C0"/>
                          </a:solidFill>
                        </a:rPr>
                        <a:t>−</a:t>
                      </a:r>
                      <a:r>
                        <a:rPr lang="en-US" sz="140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2.5814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−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2.5814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0.2320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0.2320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0.0984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0.0984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−0.1206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70C0"/>
                          </a:solidFill>
                        </a:rPr>
                        <a:t>−</a:t>
                      </a:r>
                      <a:r>
                        <a:rPr lang="en-US" sz="140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0.9643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−0.9643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0.0851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0.0851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70C0"/>
                          </a:solidFill>
                        </a:rPr>
                        <a:t>−</a:t>
                      </a:r>
                      <a:r>
                        <a:rPr lang="en-US" sz="140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0.2198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−0.2198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−0.0218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70C0"/>
                          </a:solidFill>
                        </a:rPr>
                        <a:t>−</a:t>
                      </a:r>
                      <a:r>
                        <a:rPr lang="en-US" sz="140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0.1970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−0.1970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0.0177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0.0178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70C0"/>
                          </a:solidFill>
                        </a:rPr>
                        <a:t>−</a:t>
                      </a:r>
                      <a:r>
                        <a:rPr lang="en-US" sz="140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0.0326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−0.0326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−0.0032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70C0"/>
                          </a:solidFill>
                        </a:rPr>
                        <a:t>−</a:t>
                      </a:r>
                      <a:r>
                        <a:rPr lang="en-US" sz="140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0.0276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−0.0276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0.0025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70C0"/>
                          </a:solidFill>
                        </a:rPr>
                        <a:t>−</a:t>
                      </a:r>
                      <a:r>
                        <a:rPr lang="en-US" sz="140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−0.0054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40380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7147"/>
            <a:ext cx="8229600" cy="1242436"/>
          </a:xfrm>
        </p:spPr>
        <p:txBody>
          <a:bodyPr>
            <a:normAutofit fontScale="90000"/>
          </a:bodyPr>
          <a:lstStyle/>
          <a:p>
            <a:r>
              <a:rPr lang="en-US" dirty="0"/>
              <a:t>The Kohn–</a:t>
            </a:r>
            <a:r>
              <a:rPr lang="en-US" dirty="0" err="1"/>
              <a:t>Luttinger</a:t>
            </a:r>
            <a:r>
              <a:rPr lang="en-US" dirty="0"/>
              <a:t> conundrum redux</a:t>
            </a:r>
            <a:br>
              <a:rPr lang="en-US" dirty="0"/>
            </a:br>
            <a:r>
              <a:rPr lang="en-US" sz="2400" dirty="0"/>
              <a:t>Low-temperature catastrophe of finite-temperature MBPT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/>
        </p:nvSpPr>
        <p:spPr>
          <a:xfrm>
            <a:off x="1371600" y="2145175"/>
            <a:ext cx="6400800" cy="1002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u="sng" dirty="0">
                <a:solidFill>
                  <a:schemeClr val="bg1">
                    <a:lumMod val="50000"/>
                  </a:schemeClr>
                </a:solidFill>
              </a:rPr>
              <a:t>So Hirata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r>
              <a:rPr lang="en-US" sz="2400" dirty="0"/>
              <a:t>Department of Chemistry</a:t>
            </a:r>
          </a:p>
        </p:txBody>
      </p:sp>
      <p:pic>
        <p:nvPicPr>
          <p:cNvPr id="5" name="Picture 4" descr="uclogo_1867_vert_pr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3951" y="4164642"/>
            <a:ext cx="4281025" cy="192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127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404" y="432338"/>
            <a:ext cx="3867374" cy="59933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00" y="343896"/>
            <a:ext cx="1654773" cy="29379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7266" y="2951747"/>
            <a:ext cx="7700210" cy="3830658"/>
          </a:xfrm>
          <a:prstGeom prst="rect">
            <a:avLst/>
          </a:prstGeom>
          <a:gradFill flip="none" rotWithShape="1">
            <a:gsLst>
              <a:gs pos="6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531153" y="4867076"/>
            <a:ext cx="595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7881" y="5118111"/>
            <a:ext cx="4013272" cy="1007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A41AF4-BCF0-F441-8FAB-9DA93DC149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309" y="343896"/>
            <a:ext cx="1566159" cy="223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46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Low-temperature catastrophe</a:t>
            </a:r>
            <a:br>
              <a:rPr lang="en-US" dirty="0"/>
            </a:br>
            <a:r>
              <a:rPr lang="en-US" sz="1400" b="0" dirty="0"/>
              <a:t>Hirata, </a:t>
            </a:r>
            <a:r>
              <a:rPr lang="en-US" sz="1400" b="0" i="1" dirty="0"/>
              <a:t>submitted</a:t>
            </a:r>
            <a:r>
              <a:rPr lang="en-US" sz="1400" b="0" dirty="0"/>
              <a:t> (2020)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91072B-C6C7-D844-94BD-A574DE1A0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750" y="2435902"/>
            <a:ext cx="6794500" cy="787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0A246D-E867-4F47-BEF5-36D0CE6D5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999" y="1603876"/>
            <a:ext cx="7099300" cy="787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B97488-EADA-1E44-AA2A-8DB4FD022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124" y="3194864"/>
            <a:ext cx="5233051" cy="366313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FE6C49B-104F-7E4F-BDF7-135629DBF8A3}"/>
              </a:ext>
            </a:extLst>
          </p:cNvPr>
          <p:cNvSpPr txBox="1"/>
          <p:nvPr/>
        </p:nvSpPr>
        <p:spPr>
          <a:xfrm>
            <a:off x="6976075" y="3251740"/>
            <a:ext cx="1710725" cy="646331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Square-planar </a:t>
            </a:r>
          </a:p>
          <a:p>
            <a:r>
              <a:rPr lang="en-US" i="1" dirty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degenerate H</a:t>
            </a:r>
            <a:r>
              <a:rPr lang="en-US" i="1" baseline="-25000" dirty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4</a:t>
            </a:r>
            <a:endParaRPr lang="en-US" baseline="-25000" dirty="0">
              <a:solidFill>
                <a:schemeClr val="accent3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329D8C-E02A-DC49-B020-015913F15A47}"/>
              </a:ext>
            </a:extLst>
          </p:cNvPr>
          <p:cNvSpPr txBox="1"/>
          <p:nvPr/>
        </p:nvSpPr>
        <p:spPr>
          <a:xfrm>
            <a:off x="2985668" y="1219046"/>
            <a:ext cx="3172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u="sng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For degenerate ground state,</a:t>
            </a:r>
          </a:p>
        </p:txBody>
      </p:sp>
    </p:spTree>
    <p:extLst>
      <p:ext uri="{BB962C8B-B14F-4D97-AF65-F5344CB8AC3E}">
        <p14:creationId xmlns:p14="http://schemas.microsoft.com/office/powerpoint/2010/main" val="17362519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55744AF-E49D-D746-A8BD-2D835154E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589088"/>
            <a:ext cx="7162800" cy="13817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00B9C0-C868-C147-880F-54880A695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Case study #1: degenerate ref</a:t>
            </a:r>
            <a:br>
              <a:rPr lang="en-US" dirty="0"/>
            </a:br>
            <a:r>
              <a:rPr lang="en-US" sz="1400" b="0" dirty="0">
                <a:latin typeface="Arial" panose="020B0604020202020204" pitchFamily="34" charset="0"/>
              </a:rPr>
              <a:t>Hirata, </a:t>
            </a:r>
            <a:r>
              <a:rPr lang="en-US" sz="1400" b="0" i="1" dirty="0">
                <a:latin typeface="Arial" panose="020B0604020202020204" pitchFamily="34" charset="0"/>
              </a:rPr>
              <a:t>submitted</a:t>
            </a:r>
            <a:r>
              <a:rPr lang="en-US" sz="1400" b="0" dirty="0">
                <a:latin typeface="Arial" panose="020B0604020202020204" pitchFamily="34" charset="0"/>
              </a:rPr>
              <a:t> (2020)</a:t>
            </a: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67E3F5-3AE4-FF4F-8191-25725552A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9144000" cy="32004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8AB6E8D-BC67-9F49-A17E-0981A264A535}"/>
              </a:ext>
            </a:extLst>
          </p:cNvPr>
          <p:cNvCxnSpPr>
            <a:cxnSpLocks/>
          </p:cNvCxnSpPr>
          <p:nvPr/>
        </p:nvCxnSpPr>
        <p:spPr>
          <a:xfrm flipV="1">
            <a:off x="6200241" y="1738185"/>
            <a:ext cx="124520" cy="1"/>
          </a:xfrm>
          <a:prstGeom prst="straightConnector1">
            <a:avLst/>
          </a:prstGeom>
          <a:ln w="34925">
            <a:solidFill>
              <a:schemeClr val="accent4">
                <a:lumMod val="50000"/>
                <a:alpha val="50000"/>
              </a:schemeClr>
            </a:solidFill>
            <a:headEnd type="oval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456CB7B-A48A-F242-84B6-463AB1DDDEBA}"/>
              </a:ext>
            </a:extLst>
          </p:cNvPr>
          <p:cNvSpPr/>
          <p:nvPr/>
        </p:nvSpPr>
        <p:spPr>
          <a:xfrm>
            <a:off x="4957761" y="1458803"/>
            <a:ext cx="1242480" cy="584311"/>
          </a:xfrm>
          <a:prstGeom prst="roundRect">
            <a:avLst>
              <a:gd name="adj" fmla="val 32617"/>
            </a:avLst>
          </a:prstGeom>
          <a:solidFill>
            <a:schemeClr val="accent2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E39404-431F-5A49-8392-ED768513BA44}"/>
              </a:ext>
            </a:extLst>
          </p:cNvPr>
          <p:cNvSpPr txBox="1"/>
          <p:nvPr/>
        </p:nvSpPr>
        <p:spPr>
          <a:xfrm>
            <a:off x="6324761" y="1035697"/>
            <a:ext cx="28192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A prime example of a </a:t>
            </a:r>
            <a:r>
              <a:rPr lang="en-US" b="1" i="1" dirty="0">
                <a:solidFill>
                  <a:srgbClr val="FF0000"/>
                </a:solidFill>
              </a:rPr>
              <a:t>nonanalytic function </a:t>
            </a:r>
            <a:r>
              <a:rPr lang="en-US" i="1" dirty="0">
                <a:solidFill>
                  <a:srgbClr val="FF0000"/>
                </a:solidFill>
              </a:rPr>
              <a:t>at T=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i="1" dirty="0">
                <a:solidFill>
                  <a:srgbClr val="FF0000"/>
                </a:solidFill>
              </a:rPr>
              <a:t>, which is infinitely differentiable yet cannot be expanded in a power series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AB5159-24B4-254B-A796-417539016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587" y="5565772"/>
            <a:ext cx="1562100" cy="4318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0E970844-A778-B649-BD83-22F1406C8318}"/>
              </a:ext>
            </a:extLst>
          </p:cNvPr>
          <p:cNvSpPr/>
          <p:nvPr/>
        </p:nvSpPr>
        <p:spPr>
          <a:xfrm>
            <a:off x="342900" y="4657723"/>
            <a:ext cx="547687" cy="514350"/>
          </a:xfrm>
          <a:prstGeom prst="ellipse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A3C7561-D5E1-DA41-A843-53D5565D7016}"/>
              </a:ext>
            </a:extLst>
          </p:cNvPr>
          <p:cNvCxnSpPr>
            <a:cxnSpLocks/>
          </p:cNvCxnSpPr>
          <p:nvPr/>
        </p:nvCxnSpPr>
        <p:spPr>
          <a:xfrm flipV="1">
            <a:off x="775753" y="4249694"/>
            <a:ext cx="414870" cy="471452"/>
          </a:xfrm>
          <a:prstGeom prst="straightConnector1">
            <a:avLst/>
          </a:prstGeom>
          <a:ln w="34925">
            <a:solidFill>
              <a:schemeClr val="accent4">
                <a:lumMod val="50000"/>
                <a:alpha val="50000"/>
              </a:schemeClr>
            </a:solidFill>
            <a:headEnd type="oval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1D15F5E-3259-544F-B0FE-DEDDEEBBB505}"/>
              </a:ext>
            </a:extLst>
          </p:cNvPr>
          <p:cNvSpPr txBox="1"/>
          <p:nvPr/>
        </p:nvSpPr>
        <p:spPr>
          <a:xfrm>
            <a:off x="1162047" y="3759309"/>
            <a:ext cx="2024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Reference is degenerate</a:t>
            </a:r>
          </a:p>
        </p:txBody>
      </p:sp>
    </p:spTree>
    <p:extLst>
      <p:ext uri="{BB962C8B-B14F-4D97-AF65-F5344CB8AC3E}">
        <p14:creationId xmlns:p14="http://schemas.microsoft.com/office/powerpoint/2010/main" val="9140905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0B9C0-C868-C147-880F-54880A695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Case study #2: incorrect ref</a:t>
            </a:r>
            <a:br>
              <a:rPr lang="en-US" dirty="0"/>
            </a:br>
            <a:r>
              <a:rPr lang="en-US" sz="1400" b="0" dirty="0">
                <a:latin typeface="Arial" panose="020B0604020202020204" pitchFamily="34" charset="0"/>
              </a:rPr>
              <a:t>Hirata, </a:t>
            </a:r>
            <a:r>
              <a:rPr lang="en-US" sz="1400" b="0" i="1" dirty="0">
                <a:latin typeface="Arial" panose="020B0604020202020204" pitchFamily="34" charset="0"/>
              </a:rPr>
              <a:t>submitted</a:t>
            </a:r>
            <a:r>
              <a:rPr lang="en-US" sz="1400" b="0" dirty="0">
                <a:latin typeface="Arial" panose="020B0604020202020204" pitchFamily="34" charset="0"/>
              </a:rPr>
              <a:t> (2020)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5744AF-E49D-D746-A8BD-2D835154E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589088"/>
            <a:ext cx="7162800" cy="1381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4C7B67-29B4-2D44-8219-9F7B0FBE4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97250"/>
            <a:ext cx="9144000" cy="320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378565-2A6F-2E4B-9E39-569CF4546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63" y="5591175"/>
            <a:ext cx="1714500" cy="4191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30319B4-73AA-3C49-AC1D-EDD5A8198490}"/>
              </a:ext>
            </a:extLst>
          </p:cNvPr>
          <p:cNvSpPr/>
          <p:nvPr/>
        </p:nvSpPr>
        <p:spPr>
          <a:xfrm>
            <a:off x="328613" y="5048249"/>
            <a:ext cx="547687" cy="514350"/>
          </a:xfrm>
          <a:prstGeom prst="ellipse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CE427E9-0111-CB4A-A881-7092769F4EF6}"/>
              </a:ext>
            </a:extLst>
          </p:cNvPr>
          <p:cNvCxnSpPr>
            <a:cxnSpLocks/>
          </p:cNvCxnSpPr>
          <p:nvPr/>
        </p:nvCxnSpPr>
        <p:spPr>
          <a:xfrm flipV="1">
            <a:off x="761466" y="4460874"/>
            <a:ext cx="724434" cy="650799"/>
          </a:xfrm>
          <a:prstGeom prst="straightConnector1">
            <a:avLst/>
          </a:prstGeom>
          <a:ln w="34925">
            <a:solidFill>
              <a:schemeClr val="accent4">
                <a:lumMod val="50000"/>
                <a:alpha val="50000"/>
              </a:schemeClr>
            </a:solidFill>
            <a:headEnd type="oval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11C0DB1-211C-2A44-ABD7-E1F589036AFA}"/>
              </a:ext>
            </a:extLst>
          </p:cNvPr>
          <p:cNvSpPr txBox="1"/>
          <p:nvPr/>
        </p:nvSpPr>
        <p:spPr>
          <a:xfrm>
            <a:off x="1219200" y="3577481"/>
            <a:ext cx="2395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Ref is actually an excited state in fully interacting limit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3BEE3F4-F779-4E47-967D-BD8E5D4DC257}"/>
              </a:ext>
            </a:extLst>
          </p:cNvPr>
          <p:cNvSpPr/>
          <p:nvPr/>
        </p:nvSpPr>
        <p:spPr>
          <a:xfrm>
            <a:off x="4058184" y="3277442"/>
            <a:ext cx="547687" cy="514350"/>
          </a:xfrm>
          <a:prstGeom prst="ellipse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ECEFF3C-55FC-5B4C-B0EF-C1EF37B0757D}"/>
              </a:ext>
            </a:extLst>
          </p:cNvPr>
          <p:cNvCxnSpPr>
            <a:cxnSpLocks/>
          </p:cNvCxnSpPr>
          <p:nvPr/>
        </p:nvCxnSpPr>
        <p:spPr>
          <a:xfrm flipH="1">
            <a:off x="3186953" y="3599914"/>
            <a:ext cx="889214" cy="286286"/>
          </a:xfrm>
          <a:prstGeom prst="straightConnector1">
            <a:avLst/>
          </a:prstGeom>
          <a:ln w="34925">
            <a:solidFill>
              <a:schemeClr val="accent4">
                <a:lumMod val="50000"/>
                <a:alpha val="50000"/>
              </a:schemeClr>
            </a:solidFill>
            <a:headEnd type="oval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44237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0B9C0-C868-C147-880F-54880A695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Case study #3: nondegenerate ref</a:t>
            </a:r>
            <a:br>
              <a:rPr lang="en-US" dirty="0"/>
            </a:br>
            <a:r>
              <a:rPr lang="en-US" sz="1400" b="0" dirty="0">
                <a:latin typeface="Arial" panose="020B0604020202020204" pitchFamily="34" charset="0"/>
              </a:rPr>
              <a:t>Hirata, </a:t>
            </a:r>
            <a:r>
              <a:rPr lang="en-US" sz="1400" b="0" i="1" dirty="0">
                <a:latin typeface="Arial" panose="020B0604020202020204" pitchFamily="34" charset="0"/>
              </a:rPr>
              <a:t>submitted</a:t>
            </a:r>
            <a:r>
              <a:rPr lang="en-US" sz="1400" b="0" dirty="0">
                <a:latin typeface="Arial" panose="020B0604020202020204" pitchFamily="34" charset="0"/>
              </a:rPr>
              <a:t> (2020)</a:t>
            </a:r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46CDF1-B6FC-DE43-8770-25A753C13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9144000" cy="3200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5744AF-E49D-D746-A8BD-2D835154E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589088"/>
            <a:ext cx="7162800" cy="13817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72A797-2A7A-C84B-8A49-C40AF44FF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662" y="4693282"/>
            <a:ext cx="16891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171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157" y="515271"/>
            <a:ext cx="8229600" cy="1143000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41157" y="1529542"/>
            <a:ext cx="8229600" cy="49855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/>
              <a:t>Finite-temperature perturbation theory that expands </a:t>
            </a:r>
            <a:r>
              <a:rPr lang="en-US" dirty="0">
                <a:latin typeface="Symbol" pitchFamily="2" charset="2"/>
              </a:rPr>
              <a:t>W</a:t>
            </a:r>
            <a:r>
              <a:rPr lang="en-US" dirty="0"/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/>
              <a:t>, </a:t>
            </a:r>
            <a:r>
              <a:rPr lang="en-US" i="1" dirty="0">
                <a:latin typeface="Symbol" pitchFamily="2" charset="2"/>
              </a:rPr>
              <a:t>m</a:t>
            </a:r>
            <a:r>
              <a:rPr lang="en-US" dirty="0"/>
              <a:t> on an equal footing has been established in a time-independent, algebraic derivation.</a:t>
            </a:r>
          </a:p>
          <a:p>
            <a:pPr marL="0" indent="0" algn="ctr">
              <a:buFont typeface="Arial"/>
              <a:buNone/>
            </a:pPr>
            <a:endParaRPr lang="en-US" dirty="0"/>
          </a:p>
          <a:p>
            <a:pPr marL="0" indent="0" algn="ctr">
              <a:buFont typeface="Arial"/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Finite-temperature perturbation theory has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zero radius of convergence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at 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when the zeroth-order description is qualitatively wrong.</a:t>
            </a:r>
          </a:p>
          <a:p>
            <a:pPr marL="0" indent="0" algn="ctr">
              <a:buFont typeface="Arial"/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This is not renormalizable by chemical potential </a:t>
            </a:r>
            <a:br>
              <a:rPr lang="en-US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as it is caused by the nonanalytic nature of the Boltzmann factor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exp(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1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05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aseline="-250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i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500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at </a:t>
            </a:r>
            <a:r>
              <a:rPr lang="en-US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=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90801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0206"/>
            <a:ext cx="8229600" cy="4646422"/>
          </a:xfrm>
        </p:spPr>
        <p:txBody>
          <a:bodyPr>
            <a:normAutofit/>
          </a:bodyPr>
          <a:lstStyle/>
          <a:p>
            <a:r>
              <a:rPr lang="en-US" dirty="0"/>
              <a:t>Dr. P. J. Knowles</a:t>
            </a:r>
          </a:p>
          <a:p>
            <a:r>
              <a:rPr lang="en-US" dirty="0"/>
              <a:t>Drs. R. </a:t>
            </a:r>
            <a:r>
              <a:rPr lang="en-US" dirty="0" err="1"/>
              <a:t>Santra</a:t>
            </a:r>
            <a:r>
              <a:rPr lang="en-US" dirty="0"/>
              <a:t> &amp; J. </a:t>
            </a:r>
            <a:r>
              <a:rPr lang="en-US" dirty="0" err="1"/>
              <a:t>Schirmer</a:t>
            </a:r>
            <a:endParaRPr lang="en-US" dirty="0"/>
          </a:p>
          <a:p>
            <a:r>
              <a:rPr lang="en-US" dirty="0"/>
              <a:t>Drs. A. F. White &amp; G. K.-L. Chan</a:t>
            </a:r>
          </a:p>
          <a:p>
            <a:r>
              <a:rPr lang="en-US" dirty="0"/>
              <a:t>Dr. D. Mukherjee</a:t>
            </a:r>
          </a:p>
          <a:p>
            <a:r>
              <a:rPr lang="en-US" dirty="0"/>
              <a:t>Dr. M. R. Pederson</a:t>
            </a:r>
          </a:p>
          <a:p>
            <a:r>
              <a:rPr lang="en-US" dirty="0"/>
              <a:t>Dr. S. B. </a:t>
            </a:r>
            <a:r>
              <a:rPr lang="en-US" dirty="0" err="1"/>
              <a:t>Trickey</a:t>
            </a:r>
            <a:endParaRPr lang="en-US" dirty="0"/>
          </a:p>
          <a:p>
            <a:r>
              <a:rPr lang="en-US" dirty="0"/>
              <a:t>Dr. D. A. Dixon</a:t>
            </a:r>
          </a:p>
          <a:p>
            <a:r>
              <a:rPr lang="en-US" dirty="0"/>
              <a:t>DOE BES</a:t>
            </a:r>
          </a:p>
          <a:p>
            <a:r>
              <a:rPr lang="en-US" dirty="0"/>
              <a:t>PNNL’s SPEC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4818" y="2237771"/>
            <a:ext cx="2001982" cy="30029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71511" y="5240744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err="1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Punit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K. </a:t>
            </a:r>
            <a:r>
              <a:rPr lang="en-US" i="1" dirty="0" err="1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Jha</a:t>
            </a:r>
            <a:endParaRPr lang="en-US" i="1" dirty="0">
              <a:solidFill>
                <a:schemeClr val="accent4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i="1" dirty="0">
              <a:solidFill>
                <a:schemeClr val="accent4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262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Charge neutrality and </a:t>
            </a:r>
            <a:r>
              <a:rPr lang="en-US" dirty="0" err="1"/>
              <a:t>extensivity</a:t>
            </a:r>
            <a:r>
              <a:rPr lang="en-US" dirty="0"/>
              <a:t> of energy</a:t>
            </a:r>
          </a:p>
        </p:txBody>
      </p:sp>
      <p:pic>
        <p:nvPicPr>
          <p:cNvPr id="1026" name="Picture 2" descr="mage result for coca c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63" y="1935771"/>
            <a:ext cx="1602556" cy="160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6563" y="193577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pic>
        <p:nvPicPr>
          <p:cNvPr id="8" name="Picture 2" descr="mage result for coca c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119" y="1935771"/>
            <a:ext cx="1602556" cy="160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19119" y="193577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927" y="2410030"/>
            <a:ext cx="3238500" cy="393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44928" y="2803730"/>
            <a:ext cx="2393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rgbClr val="0070C0"/>
                </a:solidFill>
              </a:rPr>
              <a:t>Energy is extensive</a:t>
            </a:r>
          </a:p>
          <a:p>
            <a:pPr algn="ctr"/>
            <a:r>
              <a:rPr lang="en-US" i="1" dirty="0">
                <a:solidFill>
                  <a:srgbClr val="0070C0"/>
                </a:solidFill>
              </a:rPr>
              <a:t>Thermodynamics works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59051" y="5247178"/>
            <a:ext cx="3030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</a:rPr>
              <a:t>Energy is </a:t>
            </a:r>
            <a:r>
              <a:rPr lang="en-US" b="1" i="1" dirty="0">
                <a:solidFill>
                  <a:srgbClr val="FF0000"/>
                </a:solidFill>
              </a:rPr>
              <a:t>non</a:t>
            </a:r>
            <a:r>
              <a:rPr lang="en-US" i="1" dirty="0">
                <a:solidFill>
                  <a:srgbClr val="FF0000"/>
                </a:solidFill>
              </a:rPr>
              <a:t>-extensive</a:t>
            </a:r>
          </a:p>
          <a:p>
            <a:pPr algn="ctr"/>
            <a:r>
              <a:rPr lang="en-US" i="1" dirty="0">
                <a:solidFill>
                  <a:srgbClr val="FF0000"/>
                </a:solidFill>
              </a:rPr>
              <a:t>Thermodynamics breaks down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839" y="2600602"/>
            <a:ext cx="5462819" cy="40951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839" y="2600602"/>
            <a:ext cx="5462819" cy="409511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8157" y="418817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34411" y="420035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76137" y="1483390"/>
            <a:ext cx="1744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Chemical system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94249" y="3765533"/>
            <a:ext cx="2110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Gravitational system</a:t>
            </a:r>
          </a:p>
        </p:txBody>
      </p:sp>
      <p:pic>
        <p:nvPicPr>
          <p:cNvPr id="1030" name="Picture 6" descr="mage result for plasm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2" y="4134865"/>
            <a:ext cx="4243804" cy="238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667764" y="3765533"/>
            <a:ext cx="1702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Charged plasma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2255" y="4796375"/>
            <a:ext cx="32385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3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7027854" y="2667825"/>
            <a:ext cx="1872865" cy="68758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5075339" y="2647113"/>
            <a:ext cx="1921079" cy="708298"/>
          </a:xfrm>
          <a:prstGeom prst="roundRect">
            <a:avLst/>
          </a:prstGeom>
          <a:solidFill>
            <a:schemeClr val="accent3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Kohn–</a:t>
            </a:r>
            <a:r>
              <a:rPr lang="en-US" dirty="0" err="1"/>
              <a:t>Luttinger</a:t>
            </a:r>
            <a:r>
              <a:rPr lang="en-US" dirty="0"/>
              <a:t> conundrum</a:t>
            </a:r>
            <a:br>
              <a:rPr lang="en-US" dirty="0"/>
            </a:br>
            <a:r>
              <a:rPr lang="en-US" sz="1400" b="0" dirty="0"/>
              <a:t>Kohn and </a:t>
            </a:r>
            <a:r>
              <a:rPr lang="en-US" sz="1400" b="0" dirty="0" err="1"/>
              <a:t>Luttinger</a:t>
            </a:r>
            <a:r>
              <a:rPr lang="en-US" sz="1400" b="0" dirty="0"/>
              <a:t>, </a:t>
            </a:r>
            <a:r>
              <a:rPr lang="en-US" sz="1400" b="0" i="1" dirty="0"/>
              <a:t>Phys. Rev. </a:t>
            </a:r>
            <a:r>
              <a:rPr lang="en-US" sz="1400" b="0" dirty="0"/>
              <a:t>(1960); Hirata, </a:t>
            </a:r>
            <a:r>
              <a:rPr lang="en-US" sz="1400" b="0" i="1" dirty="0"/>
              <a:t>submitted </a:t>
            </a:r>
            <a:r>
              <a:rPr lang="en-US" sz="1400" b="0" dirty="0"/>
              <a:t>(2020)</a:t>
            </a:r>
            <a:endParaRPr lang="en-US" sz="1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322" y="3697928"/>
            <a:ext cx="2339355" cy="28795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43949" y="2478899"/>
            <a:ext cx="4060271" cy="4282628"/>
            <a:chOff x="343949" y="2478899"/>
            <a:chExt cx="4060271" cy="4282628"/>
          </a:xfrm>
        </p:grpSpPr>
        <p:sp>
          <p:nvSpPr>
            <p:cNvPr id="17" name="Rounded Rectangle 16"/>
            <p:cNvSpPr/>
            <p:nvPr/>
          </p:nvSpPr>
          <p:spPr>
            <a:xfrm>
              <a:off x="343949" y="2478899"/>
              <a:ext cx="4060271" cy="4282628"/>
            </a:xfrm>
            <a:prstGeom prst="roundRect">
              <a:avLst>
                <a:gd name="adj" fmla="val 5720"/>
              </a:avLst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2552952"/>
              <a:ext cx="3769728" cy="413403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6298232" y="1032501"/>
            <a:ext cx="5950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18866" y="6317650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Anomalous diagram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4093828" y="3321384"/>
            <a:ext cx="981511" cy="1074447"/>
          </a:xfrm>
          <a:prstGeom prst="straightConnector1">
            <a:avLst/>
          </a:prstGeom>
          <a:ln w="34925">
            <a:solidFill>
              <a:srgbClr val="FF0000">
                <a:alpha val="50000"/>
              </a:srgbClr>
            </a:solidFill>
            <a:headEnd type="oval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Left Brace 19"/>
          <p:cNvSpPr/>
          <p:nvPr/>
        </p:nvSpPr>
        <p:spPr>
          <a:xfrm rot="16200000">
            <a:off x="5967975" y="2629181"/>
            <a:ext cx="172786" cy="1677799"/>
          </a:xfrm>
          <a:prstGeom prst="leftBrace">
            <a:avLst>
              <a:gd name="adj1" fmla="val 50137"/>
              <a:gd name="adj2" fmla="val 50000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54405" y="3527659"/>
            <a:ext cx="1599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Tends to </a:t>
            </a:r>
            <a:r>
              <a:rPr lang="en-US" b="1" i="1" dirty="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zero</a:t>
            </a:r>
            <a:endParaRPr lang="en-US" b="1" dirty="0">
              <a:solidFill>
                <a:schemeClr val="accent3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Left Brace 21"/>
          <p:cNvSpPr/>
          <p:nvPr/>
        </p:nvSpPr>
        <p:spPr>
          <a:xfrm rot="5400000">
            <a:off x="7869503" y="1753081"/>
            <a:ext cx="172786" cy="1677799"/>
          </a:xfrm>
          <a:prstGeom prst="leftBrace">
            <a:avLst>
              <a:gd name="adj1" fmla="val 50137"/>
              <a:gd name="adj2" fmla="val 50000"/>
            </a:avLst>
          </a:prstGeom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992094" y="2175501"/>
            <a:ext cx="4151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Tends to </a:t>
            </a:r>
            <a:r>
              <a:rPr lang="en-US" b="1" i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infinity</a:t>
            </a:r>
            <a:r>
              <a:rPr lang="en-US" i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at degenerate HOMO</a:t>
            </a:r>
            <a:endParaRPr lang="en-US" dirty="0">
              <a:solidFill>
                <a:srgbClr val="7030A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816" y="2728207"/>
            <a:ext cx="4025900" cy="584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5198" y="1301944"/>
            <a:ext cx="4013272" cy="100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140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>
          <a:xfrm>
            <a:off x="7027212" y="3751250"/>
            <a:ext cx="1872865" cy="68758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5074697" y="3730538"/>
            <a:ext cx="1921079" cy="708298"/>
          </a:xfrm>
          <a:prstGeom prst="roundRect">
            <a:avLst/>
          </a:prstGeom>
          <a:solidFill>
            <a:schemeClr val="accent3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Luttinger</a:t>
            </a:r>
            <a:r>
              <a:rPr lang="en-US" dirty="0"/>
              <a:t>–Ward resolution</a:t>
            </a:r>
            <a:br>
              <a:rPr lang="en-US" dirty="0"/>
            </a:br>
            <a:r>
              <a:rPr lang="en-US" sz="1400" b="0" dirty="0" err="1"/>
              <a:t>Luttinger</a:t>
            </a:r>
            <a:r>
              <a:rPr lang="en-US" sz="1400" b="0" dirty="0"/>
              <a:t> and Ward, </a:t>
            </a:r>
            <a:r>
              <a:rPr lang="en-US" sz="1400" b="0" i="1" dirty="0"/>
              <a:t>Phys. Rev. </a:t>
            </a:r>
            <a:r>
              <a:rPr lang="en-US" sz="1400" b="0" dirty="0"/>
              <a:t>(1960); Hirata, </a:t>
            </a:r>
            <a:r>
              <a:rPr lang="en-US" sz="1400" b="0" i="1" dirty="0"/>
              <a:t>submitted</a:t>
            </a:r>
            <a:r>
              <a:rPr lang="en-US" sz="1400" b="0" dirty="0"/>
              <a:t> (2020)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298232" y="1032501"/>
            <a:ext cx="5950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4093828" y="4103732"/>
            <a:ext cx="609978" cy="292102"/>
          </a:xfrm>
          <a:prstGeom prst="straightConnector1">
            <a:avLst/>
          </a:prstGeom>
          <a:ln w="34925">
            <a:solidFill>
              <a:srgbClr val="FF0000">
                <a:alpha val="50000"/>
              </a:srgbClr>
            </a:solidFill>
            <a:headEnd type="oval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174" y="3811632"/>
            <a:ext cx="4025900" cy="584200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343949" y="2478899"/>
            <a:ext cx="4060271" cy="4282628"/>
            <a:chOff x="343949" y="2478899"/>
            <a:chExt cx="4060271" cy="4282628"/>
          </a:xfrm>
        </p:grpSpPr>
        <p:sp>
          <p:nvSpPr>
            <p:cNvPr id="49" name="Rounded Rectangle 48"/>
            <p:cNvSpPr/>
            <p:nvPr/>
          </p:nvSpPr>
          <p:spPr>
            <a:xfrm>
              <a:off x="343949" y="2478899"/>
              <a:ext cx="4060271" cy="4282628"/>
            </a:xfrm>
            <a:prstGeom prst="roundRect">
              <a:avLst>
                <a:gd name="adj" fmla="val 5720"/>
              </a:avLst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2552952"/>
              <a:ext cx="3769728" cy="413403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2047041" y="4465113"/>
            <a:ext cx="6752888" cy="2295922"/>
            <a:chOff x="2047041" y="4465113"/>
            <a:chExt cx="6752888" cy="2295922"/>
          </a:xfrm>
        </p:grpSpPr>
        <p:sp>
          <p:nvSpPr>
            <p:cNvPr id="39" name="Rounded Rectangle 38"/>
            <p:cNvSpPr/>
            <p:nvPr/>
          </p:nvSpPr>
          <p:spPr>
            <a:xfrm>
              <a:off x="7244881" y="5433774"/>
              <a:ext cx="1450308" cy="919778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3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5041782" y="5424327"/>
              <a:ext cx="2161153" cy="919779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  <a:alpha val="3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3893824" y="5946612"/>
              <a:ext cx="834274" cy="195640"/>
            </a:xfrm>
            <a:prstGeom prst="straightConnector1">
              <a:avLst/>
            </a:prstGeom>
            <a:ln w="34925">
              <a:solidFill>
                <a:schemeClr val="accent1">
                  <a:alpha val="50000"/>
                </a:schemeClr>
              </a:solidFill>
              <a:headEnd type="oval"/>
              <a:tailEnd type="stealth"/>
            </a:ln>
            <a:effectLst>
              <a:outerShdw blurRad="40000" dist="20000" dir="5400000" rotWithShape="0">
                <a:srgbClr val="0070C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Left Brace 30"/>
            <p:cNvSpPr/>
            <p:nvPr/>
          </p:nvSpPr>
          <p:spPr>
            <a:xfrm rot="16200000">
              <a:off x="5967333" y="3712606"/>
              <a:ext cx="172786" cy="1677799"/>
            </a:xfrm>
            <a:prstGeom prst="leftBrace">
              <a:avLst>
                <a:gd name="adj1" fmla="val 50137"/>
                <a:gd name="adj2" fmla="val 50000"/>
              </a:avLst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344647" y="4608411"/>
              <a:ext cx="12747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Tends to </a:t>
              </a:r>
            </a:p>
            <a:p>
              <a:pPr algn="ctr"/>
              <a:r>
                <a:rPr lang="en-US" i="1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each other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3" name="Left Brace 32"/>
            <p:cNvSpPr/>
            <p:nvPr/>
          </p:nvSpPr>
          <p:spPr>
            <a:xfrm rot="16200000">
              <a:off x="7873995" y="3721381"/>
              <a:ext cx="172786" cy="1677799"/>
            </a:xfrm>
            <a:prstGeom prst="leftBrace">
              <a:avLst>
                <a:gd name="adj1" fmla="val 50137"/>
                <a:gd name="adj2" fmla="val 50000"/>
              </a:avLst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Left Brace 39"/>
            <p:cNvSpPr/>
            <p:nvPr/>
          </p:nvSpPr>
          <p:spPr>
            <a:xfrm rot="5400000">
              <a:off x="7874637" y="4511692"/>
              <a:ext cx="172786" cy="1677799"/>
            </a:xfrm>
            <a:prstGeom prst="leftBrace">
              <a:avLst>
                <a:gd name="adj1" fmla="val 50137"/>
                <a:gd name="adj2" fmla="val 50000"/>
              </a:avLst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Left Brace 40"/>
            <p:cNvSpPr/>
            <p:nvPr/>
          </p:nvSpPr>
          <p:spPr>
            <a:xfrm rot="5400000">
              <a:off x="5967974" y="4499034"/>
              <a:ext cx="172786" cy="1677799"/>
            </a:xfrm>
            <a:prstGeom prst="leftBrace">
              <a:avLst>
                <a:gd name="adj1" fmla="val 50137"/>
                <a:gd name="adj2" fmla="val 50000"/>
              </a:avLst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V="1">
              <a:off x="6053725" y="4672565"/>
              <a:ext cx="0" cy="548640"/>
            </a:xfrm>
            <a:prstGeom prst="straightConnector1">
              <a:avLst/>
            </a:prstGeom>
            <a:ln w="34925">
              <a:solidFill>
                <a:schemeClr val="accent3">
                  <a:lumMod val="75000"/>
                  <a:alpha val="50000"/>
                </a:schemeClr>
              </a:solidFill>
              <a:headEnd type="stealth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7960388" y="4670598"/>
              <a:ext cx="0" cy="548640"/>
            </a:xfrm>
            <a:prstGeom prst="straightConnector1">
              <a:avLst/>
            </a:prstGeom>
            <a:ln w="34925">
              <a:solidFill>
                <a:schemeClr val="accent4">
                  <a:lumMod val="75000"/>
                  <a:alpha val="50000"/>
                </a:schemeClr>
              </a:solidFill>
              <a:headEnd type="stealth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29861" y="5392144"/>
              <a:ext cx="3763565" cy="915952"/>
            </a:xfrm>
            <a:prstGeom prst="rect">
              <a:avLst/>
            </a:prstGeom>
          </p:spPr>
        </p:pic>
        <p:sp>
          <p:nvSpPr>
            <p:cNvPr id="51" name="Rounded Rectangle 50"/>
            <p:cNvSpPr/>
            <p:nvPr/>
          </p:nvSpPr>
          <p:spPr>
            <a:xfrm>
              <a:off x="2047041" y="6111436"/>
              <a:ext cx="1778339" cy="649599"/>
            </a:xfrm>
            <a:prstGeom prst="roundRect">
              <a:avLst>
                <a:gd name="adj" fmla="val 12434"/>
              </a:avLst>
            </a:prstGeom>
            <a:solidFill>
              <a:schemeClr val="accent1">
                <a:lumMod val="60000"/>
                <a:lumOff val="40000"/>
                <a:alpha val="3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918" y="1310274"/>
            <a:ext cx="1566159" cy="22362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5198" y="1301944"/>
            <a:ext cx="4013272" cy="100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2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59566" y="2575372"/>
            <a:ext cx="4077542" cy="3556980"/>
          </a:xfrm>
          <a:prstGeom prst="roundRect">
            <a:avLst>
              <a:gd name="adj" fmla="val 5720"/>
            </a:avLst>
          </a:prstGeom>
          <a:solidFill>
            <a:schemeClr val="accent2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Luttinger</a:t>
            </a:r>
            <a:r>
              <a:rPr lang="en-US" dirty="0"/>
              <a:t>–Ward: first order</a:t>
            </a:r>
            <a:br>
              <a:rPr lang="en-US" dirty="0"/>
            </a:br>
            <a:r>
              <a:rPr lang="en-US" sz="1400" b="0" dirty="0"/>
              <a:t> </a:t>
            </a:r>
            <a:r>
              <a:rPr lang="en-US" sz="1400" b="0" dirty="0" err="1"/>
              <a:t>Luttinger</a:t>
            </a:r>
            <a:r>
              <a:rPr lang="en-US" sz="1400" b="0" dirty="0"/>
              <a:t> and Ward, </a:t>
            </a:r>
            <a:r>
              <a:rPr lang="en-US" sz="1400" b="0" i="1" dirty="0"/>
              <a:t>Phys. Rev. </a:t>
            </a:r>
            <a:r>
              <a:rPr lang="en-US" sz="1400" b="0" dirty="0"/>
              <a:t>(1960); Hirata, </a:t>
            </a:r>
            <a:r>
              <a:rPr lang="en-US" sz="1400" b="0" i="1" dirty="0"/>
              <a:t>submitted</a:t>
            </a:r>
            <a:r>
              <a:rPr lang="en-US" sz="1400" b="0" dirty="0"/>
              <a:t> (2020)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298232" y="1032501"/>
            <a:ext cx="5950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4308927" y="2909116"/>
            <a:ext cx="1072155" cy="1714520"/>
          </a:xfrm>
          <a:prstGeom prst="straightConnector1">
            <a:avLst/>
          </a:prstGeom>
          <a:ln w="34925">
            <a:solidFill>
              <a:srgbClr val="FF0000">
                <a:alpha val="50000"/>
              </a:srgbClr>
            </a:solidFill>
            <a:headEnd type="oval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355356" y="5159138"/>
            <a:ext cx="489648" cy="450016"/>
          </a:xfrm>
          <a:prstGeom prst="straightConnector1">
            <a:avLst/>
          </a:prstGeom>
          <a:ln w="34925">
            <a:solidFill>
              <a:schemeClr val="accent1">
                <a:alpha val="50000"/>
              </a:schemeClr>
            </a:solidFill>
            <a:headEnd type="oval"/>
            <a:tailEnd type="stealth"/>
          </a:ln>
          <a:effectLst>
            <a:outerShdw blurRad="40000" dist="20000" dir="5400000" rotWithShape="0">
              <a:srgbClr val="0070C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Left Brace 30"/>
          <p:cNvSpPr/>
          <p:nvPr/>
        </p:nvSpPr>
        <p:spPr>
          <a:xfrm rot="16200000">
            <a:off x="6403531" y="2112047"/>
            <a:ext cx="164062" cy="1883034"/>
          </a:xfrm>
          <a:prstGeom prst="leftBrace">
            <a:avLst>
              <a:gd name="adj1" fmla="val 50137"/>
              <a:gd name="adj2" fmla="val 50000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91463" y="3387873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Tends to </a:t>
            </a:r>
          </a:p>
          <a:p>
            <a:pPr algn="ctr"/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each other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" name="Left Brace 32"/>
          <p:cNvSpPr/>
          <p:nvPr/>
        </p:nvSpPr>
        <p:spPr>
          <a:xfrm rot="16200000">
            <a:off x="7881996" y="2592069"/>
            <a:ext cx="164844" cy="924939"/>
          </a:xfrm>
          <a:prstGeom prst="leftBrace">
            <a:avLst>
              <a:gd name="adj1" fmla="val 50137"/>
              <a:gd name="adj2" fmla="val 50000"/>
            </a:avLst>
          </a:prstGeom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7505531" y="2398322"/>
            <a:ext cx="921354" cy="546784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5544044" y="2398322"/>
            <a:ext cx="1883033" cy="546784"/>
          </a:xfrm>
          <a:prstGeom prst="roundRect">
            <a:avLst/>
          </a:prstGeom>
          <a:solidFill>
            <a:schemeClr val="accent3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5041177" y="4575341"/>
            <a:ext cx="2630560" cy="863685"/>
          </a:xfrm>
          <a:prstGeom prst="roundRect">
            <a:avLst/>
          </a:prstGeom>
          <a:solidFill>
            <a:schemeClr val="accent3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7696904" y="4549280"/>
            <a:ext cx="1010141" cy="919778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Brace 39"/>
          <p:cNvSpPr/>
          <p:nvPr/>
        </p:nvSpPr>
        <p:spPr>
          <a:xfrm rot="5400000">
            <a:off x="8104685" y="3972981"/>
            <a:ext cx="194578" cy="1010142"/>
          </a:xfrm>
          <a:prstGeom prst="leftBrace">
            <a:avLst>
              <a:gd name="adj1" fmla="val 50137"/>
              <a:gd name="adj2" fmla="val 50000"/>
            </a:avLst>
          </a:prstGeom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Left Brace 40"/>
          <p:cNvSpPr/>
          <p:nvPr/>
        </p:nvSpPr>
        <p:spPr>
          <a:xfrm rot="5400000">
            <a:off x="6250695" y="3189916"/>
            <a:ext cx="172786" cy="2545943"/>
          </a:xfrm>
          <a:prstGeom prst="leftBrace">
            <a:avLst>
              <a:gd name="adj1" fmla="val 50137"/>
              <a:gd name="adj2" fmla="val 50000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6344726" y="3170926"/>
            <a:ext cx="142029" cy="1147584"/>
          </a:xfrm>
          <a:prstGeom prst="straightConnector1">
            <a:avLst/>
          </a:prstGeom>
          <a:ln w="34925">
            <a:solidFill>
              <a:schemeClr val="accent3">
                <a:lumMod val="75000"/>
                <a:alpha val="50000"/>
              </a:schemeClr>
            </a:solidFill>
            <a:headEnd type="stealth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7982480" y="3164684"/>
            <a:ext cx="233038" cy="1180748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0000"/>
              </a:schemeClr>
            </a:solidFill>
            <a:headEnd type="stealth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40" y="2647113"/>
            <a:ext cx="3921125" cy="34131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156" y="2539106"/>
            <a:ext cx="3088729" cy="3299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7225" y="4680439"/>
            <a:ext cx="3869820" cy="662787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4750382" y="5790181"/>
            <a:ext cx="4285130" cy="818329"/>
            <a:chOff x="4750382" y="5790181"/>
            <a:chExt cx="4285130" cy="818329"/>
          </a:xfrm>
        </p:grpSpPr>
        <p:sp>
          <p:nvSpPr>
            <p:cNvPr id="44" name="Rounded Rectangle 43"/>
            <p:cNvSpPr/>
            <p:nvPr/>
          </p:nvSpPr>
          <p:spPr>
            <a:xfrm>
              <a:off x="4750382" y="5790181"/>
              <a:ext cx="4285130" cy="81832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3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37225" y="5893673"/>
              <a:ext cx="4065638" cy="71483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7379" y="1266249"/>
            <a:ext cx="4349709" cy="109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721224" y="2179441"/>
            <a:ext cx="5701552" cy="929898"/>
          </a:xfrm>
          <a:prstGeom prst="roundRect">
            <a:avLst/>
          </a:prstGeom>
          <a:solidFill>
            <a:schemeClr val="accent6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896471" y="3903627"/>
            <a:ext cx="7351058" cy="929898"/>
          </a:xfrm>
          <a:prstGeom prst="roundRect">
            <a:avLst/>
          </a:prstGeom>
          <a:solidFill>
            <a:schemeClr val="accent3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Luttinger</a:t>
            </a:r>
            <a:r>
              <a:rPr lang="en-US" dirty="0"/>
              <a:t>–Ward is </a:t>
            </a:r>
            <a:r>
              <a:rPr lang="en-US" i="1" u="sng" dirty="0"/>
              <a:t>not</a:t>
            </a:r>
            <a:r>
              <a:rPr lang="en-US" dirty="0"/>
              <a:t> a solution</a:t>
            </a:r>
            <a:br>
              <a:rPr lang="en-US" dirty="0"/>
            </a:br>
            <a:r>
              <a:rPr lang="en-US" sz="1400" b="0" dirty="0"/>
              <a:t>Hirata, </a:t>
            </a:r>
            <a:r>
              <a:rPr lang="en-US" sz="1400" b="0" i="1" dirty="0"/>
              <a:t>submitted</a:t>
            </a:r>
            <a:r>
              <a:rPr lang="en-US" sz="1400" b="0" dirty="0"/>
              <a:t> (2020)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2970175" y="1733026"/>
            <a:ext cx="3172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For degenerate ground state,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17921" y="345721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Rather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9860" y="4910608"/>
            <a:ext cx="8597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right-hand side cannot be written in a closed expression of molecular integrals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908" y="4136756"/>
            <a:ext cx="70231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5517B7-2FB6-FE41-839D-781F8C47F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358" y="2260389"/>
            <a:ext cx="54102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134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Luttinger</a:t>
            </a:r>
            <a:r>
              <a:rPr lang="en-US" dirty="0"/>
              <a:t>–Ward is </a:t>
            </a:r>
            <a:r>
              <a:rPr lang="en-US" i="1" u="sng" dirty="0"/>
              <a:t>not</a:t>
            </a:r>
            <a:r>
              <a:rPr lang="en-US" dirty="0"/>
              <a:t> a solution</a:t>
            </a:r>
            <a:br>
              <a:rPr lang="en-US" dirty="0"/>
            </a:br>
            <a:r>
              <a:rPr lang="en-US" sz="1400" b="0" dirty="0"/>
              <a:t>Hirata, </a:t>
            </a:r>
            <a:r>
              <a:rPr lang="en-US" sz="1400" b="0" i="1" dirty="0"/>
              <a:t>submitted</a:t>
            </a:r>
            <a:r>
              <a:rPr lang="en-US" sz="1400" b="0" dirty="0"/>
              <a:t> (2020)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298232" y="1032501"/>
            <a:ext cx="5950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cxnSp>
        <p:nvCxnSpPr>
          <p:cNvPr id="19" name="Straight Arrow Connector 18"/>
          <p:cNvCxnSpPr>
            <a:cxnSpLocks/>
          </p:cNvCxnSpPr>
          <p:nvPr/>
        </p:nvCxnSpPr>
        <p:spPr>
          <a:xfrm flipV="1">
            <a:off x="4404220" y="5190565"/>
            <a:ext cx="840133" cy="265933"/>
          </a:xfrm>
          <a:prstGeom prst="straightConnector1">
            <a:avLst/>
          </a:prstGeom>
          <a:ln w="34925">
            <a:solidFill>
              <a:schemeClr val="accent4">
                <a:lumMod val="50000"/>
                <a:alpha val="50000"/>
              </a:schemeClr>
            </a:solidFill>
            <a:headEnd type="oval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48"/>
          <p:cNvSpPr/>
          <p:nvPr/>
        </p:nvSpPr>
        <p:spPr>
          <a:xfrm>
            <a:off x="847165" y="5177118"/>
            <a:ext cx="3557055" cy="1007380"/>
          </a:xfrm>
          <a:prstGeom prst="roundRect">
            <a:avLst>
              <a:gd name="adj" fmla="val 5720"/>
            </a:avLst>
          </a:prstGeom>
          <a:solidFill>
            <a:schemeClr val="accent2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552952"/>
            <a:ext cx="3769728" cy="413403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918" y="1310274"/>
            <a:ext cx="1566159" cy="22362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198" y="1301944"/>
            <a:ext cx="4013272" cy="10073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B0F119-29AA-E743-941F-0709B548A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3761" y="4739472"/>
            <a:ext cx="2805117" cy="80825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415025A-FFBC-E544-B68C-9E373A08863E}"/>
              </a:ext>
            </a:extLst>
          </p:cNvPr>
          <p:cNvSpPr txBox="1"/>
          <p:nvPr/>
        </p:nvSpPr>
        <p:spPr>
          <a:xfrm>
            <a:off x="5559987" y="4212848"/>
            <a:ext cx="3172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For degenerate ground state,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564D841-6375-9D43-8538-4C75FCD99205}"/>
              </a:ext>
            </a:extLst>
          </p:cNvPr>
          <p:cNvSpPr/>
          <p:nvPr/>
        </p:nvSpPr>
        <p:spPr>
          <a:xfrm>
            <a:off x="361474" y="2444944"/>
            <a:ext cx="4145271" cy="4242038"/>
          </a:xfrm>
          <a:prstGeom prst="roundRect">
            <a:avLst>
              <a:gd name="adj" fmla="val 8666"/>
            </a:avLst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045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7147"/>
            <a:ext cx="8229600" cy="1242436"/>
          </a:xfrm>
        </p:spPr>
        <p:txBody>
          <a:bodyPr>
            <a:normAutofit/>
          </a:bodyPr>
          <a:lstStyle/>
          <a:p>
            <a:r>
              <a:rPr lang="en-US" dirty="0"/>
              <a:t>Is textbook finite-temperature MBPT correct?</a:t>
            </a:r>
          </a:p>
        </p:txBody>
      </p:sp>
      <p:sp>
        <p:nvSpPr>
          <p:cNvPr id="8" name="Subtitle 2"/>
          <p:cNvSpPr>
            <a:spLocks noGrp="1"/>
          </p:cNvSpPr>
          <p:nvPr/>
        </p:nvSpPr>
        <p:spPr>
          <a:xfrm>
            <a:off x="1371600" y="2145175"/>
            <a:ext cx="6400800" cy="1002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u="sng" dirty="0" err="1">
                <a:solidFill>
                  <a:schemeClr val="bg1">
                    <a:lumMod val="50000"/>
                  </a:schemeClr>
                </a:solidFill>
              </a:rPr>
              <a:t>Punit</a:t>
            </a:r>
            <a:r>
              <a:rPr lang="en-US" sz="2400" u="sng" dirty="0">
                <a:solidFill>
                  <a:schemeClr val="bg1">
                    <a:lumMod val="50000"/>
                  </a:schemeClr>
                </a:solidFill>
              </a:rPr>
              <a:t> K. </a:t>
            </a:r>
            <a:r>
              <a:rPr lang="en-US" sz="2400" u="sng" dirty="0" err="1">
                <a:solidFill>
                  <a:schemeClr val="bg1">
                    <a:lumMod val="50000"/>
                  </a:schemeClr>
                </a:solidFill>
              </a:rPr>
              <a:t>Jha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/>
              <a:t>&amp; So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Hirata</a:t>
            </a:r>
          </a:p>
          <a:p>
            <a:r>
              <a:rPr lang="en-US" sz="2400" dirty="0"/>
              <a:t>Department of Chemistry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009" y="3106920"/>
            <a:ext cx="2001982" cy="30029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68992" y="6107864"/>
            <a:ext cx="3006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Punit K. Jha</a:t>
            </a:r>
          </a:p>
          <a:p>
            <a:pPr algn="ctr"/>
            <a:r>
              <a:rPr lang="en-US" i="1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2019 IBM-</a:t>
            </a:r>
            <a:r>
              <a:rPr lang="en-US" i="1" dirty="0" err="1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Löwdin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Awardee </a:t>
            </a:r>
          </a:p>
        </p:txBody>
      </p:sp>
    </p:spTree>
    <p:extLst>
      <p:ext uri="{BB962C8B-B14F-4D97-AF65-F5344CB8AC3E}">
        <p14:creationId xmlns:p14="http://schemas.microsoft.com/office/powerpoint/2010/main" val="358672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300" y="2330260"/>
            <a:ext cx="2743200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Finite-temperature MBPT</a:t>
            </a:r>
          </a:p>
        </p:txBody>
      </p:sp>
      <p:pic>
        <p:nvPicPr>
          <p:cNvPr id="15362" name="Picture 2" descr="mage result for fetter walec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17" y="2330260"/>
            <a:ext cx="174267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sep.yimg.com/ca/I/yhst-137970348157658_2547_32614069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4694" y="2330260"/>
            <a:ext cx="173918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mage result for mattu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289" y="2330260"/>
            <a:ext cx="1773511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59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586192" y="4179733"/>
            <a:ext cx="2362247" cy="928397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4711938" y="4393411"/>
            <a:ext cx="3089823" cy="1675924"/>
          </a:xfrm>
          <a:prstGeom prst="roundRect">
            <a:avLst/>
          </a:pr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2725009" y="1616663"/>
            <a:ext cx="3458409" cy="868093"/>
          </a:xfrm>
          <a:prstGeom prst="roundRect">
            <a:avLst/>
          </a:prstGeom>
          <a:solidFill>
            <a:schemeClr val="accent3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2489438" y="2723317"/>
            <a:ext cx="3974862" cy="1079134"/>
          </a:xfrm>
          <a:prstGeom prst="roundRect">
            <a:avLst/>
          </a:prstGeom>
          <a:solidFill>
            <a:schemeClr val="accent3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Grand canonical ensemble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80621" y="1244079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Grand partition function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2352" y="2812894"/>
            <a:ext cx="1372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Average number of electrons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45810" y="2700521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Chemical potential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78" y="4259918"/>
            <a:ext cx="1943100" cy="8001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866378" y="3849492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Grand potential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6378" y="6177536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Internal energy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378" y="5342523"/>
            <a:ext cx="3136900" cy="812800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4798196" y="4045771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Bloch equation</a:t>
            </a:r>
          </a:p>
        </p:txBody>
      </p:sp>
      <p:sp>
        <p:nvSpPr>
          <p:cNvPr id="27" name="Donut 26"/>
          <p:cNvSpPr/>
          <p:nvPr/>
        </p:nvSpPr>
        <p:spPr>
          <a:xfrm>
            <a:off x="651397" y="4292898"/>
            <a:ext cx="640080" cy="640080"/>
          </a:xfrm>
          <a:prstGeom prst="donut">
            <a:avLst>
              <a:gd name="adj" fmla="val 6595"/>
            </a:avLst>
          </a:prstGeom>
          <a:gradFill flip="none" rotWithShape="1">
            <a:gsLst>
              <a:gs pos="0">
                <a:schemeClr val="accent3">
                  <a:lumMod val="89000"/>
                  <a:alpha val="30000"/>
                </a:schemeClr>
              </a:gs>
              <a:gs pos="97000">
                <a:schemeClr val="accent3">
                  <a:lumMod val="40000"/>
                  <a:lumOff val="60000"/>
                  <a:alpha val="3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Donut 27"/>
          <p:cNvSpPr/>
          <p:nvPr/>
        </p:nvSpPr>
        <p:spPr>
          <a:xfrm>
            <a:off x="651173" y="5391070"/>
            <a:ext cx="640080" cy="640080"/>
          </a:xfrm>
          <a:prstGeom prst="donut">
            <a:avLst>
              <a:gd name="adj" fmla="val 6595"/>
            </a:avLst>
          </a:prstGeom>
          <a:gradFill flip="none" rotWithShape="1">
            <a:gsLst>
              <a:gs pos="0">
                <a:schemeClr val="accent3">
                  <a:lumMod val="89000"/>
                  <a:alpha val="30000"/>
                </a:schemeClr>
              </a:gs>
              <a:gs pos="97000">
                <a:schemeClr val="accent3">
                  <a:lumMod val="40000"/>
                  <a:lumOff val="60000"/>
                  <a:alpha val="3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Donut 28"/>
          <p:cNvSpPr/>
          <p:nvPr/>
        </p:nvSpPr>
        <p:spPr>
          <a:xfrm>
            <a:off x="2489438" y="2929238"/>
            <a:ext cx="640080" cy="640080"/>
          </a:xfrm>
          <a:prstGeom prst="donut">
            <a:avLst>
              <a:gd name="adj" fmla="val 6595"/>
            </a:avLst>
          </a:prstGeom>
          <a:gradFill flip="none" rotWithShape="1">
            <a:gsLst>
              <a:gs pos="0">
                <a:schemeClr val="accent4">
                  <a:lumMod val="75000"/>
                  <a:alpha val="30000"/>
                </a:schemeClr>
              </a:gs>
              <a:gs pos="97000">
                <a:schemeClr val="accent4">
                  <a:lumMod val="40000"/>
                  <a:lumOff val="60000"/>
                  <a:alpha val="3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Donut 29"/>
          <p:cNvSpPr/>
          <p:nvPr/>
        </p:nvSpPr>
        <p:spPr>
          <a:xfrm>
            <a:off x="5652396" y="2689628"/>
            <a:ext cx="457200" cy="457200"/>
          </a:xfrm>
          <a:prstGeom prst="donut">
            <a:avLst>
              <a:gd name="adj" fmla="val 6595"/>
            </a:avLst>
          </a:prstGeom>
          <a:gradFill flip="none" rotWithShape="1">
            <a:gsLst>
              <a:gs pos="0">
                <a:schemeClr val="accent4">
                  <a:lumMod val="75000"/>
                  <a:alpha val="30000"/>
                </a:schemeClr>
              </a:gs>
              <a:gs pos="97000">
                <a:schemeClr val="accent4">
                  <a:lumMod val="40000"/>
                  <a:lumOff val="60000"/>
                  <a:alpha val="3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197" y="4454288"/>
            <a:ext cx="2870200" cy="1600200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4798196" y="6054488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Schrödinger equation</a:t>
            </a:r>
          </a:p>
        </p:txBody>
      </p:sp>
      <p:sp>
        <p:nvSpPr>
          <p:cNvPr id="32" name="Donut 31"/>
          <p:cNvSpPr/>
          <p:nvPr/>
        </p:nvSpPr>
        <p:spPr>
          <a:xfrm>
            <a:off x="6983801" y="4292898"/>
            <a:ext cx="640080" cy="640080"/>
          </a:xfrm>
          <a:prstGeom prst="donut">
            <a:avLst>
              <a:gd name="adj" fmla="val 6595"/>
            </a:avLst>
          </a:prstGeom>
          <a:gradFill flip="none" rotWithShape="1">
            <a:gsLst>
              <a:gs pos="0">
                <a:schemeClr val="accent4">
                  <a:lumMod val="75000"/>
                  <a:alpha val="30000"/>
                </a:schemeClr>
              </a:gs>
              <a:gs pos="97000">
                <a:schemeClr val="accent4">
                  <a:lumMod val="40000"/>
                  <a:lumOff val="60000"/>
                  <a:alpha val="3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9700" y="2781841"/>
            <a:ext cx="3784600" cy="93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8439" y="1700143"/>
            <a:ext cx="3136900" cy="774700"/>
          </a:xfrm>
          <a:prstGeom prst="rect">
            <a:avLst/>
          </a:prstGeom>
        </p:spPr>
      </p:pic>
      <p:sp>
        <p:nvSpPr>
          <p:cNvPr id="26" name="Donut 25"/>
          <p:cNvSpPr/>
          <p:nvPr/>
        </p:nvSpPr>
        <p:spPr>
          <a:xfrm>
            <a:off x="2725009" y="1614670"/>
            <a:ext cx="640080" cy="640080"/>
          </a:xfrm>
          <a:prstGeom prst="donut">
            <a:avLst>
              <a:gd name="adj" fmla="val 6595"/>
            </a:avLst>
          </a:prstGeom>
          <a:gradFill flip="none" rotWithShape="1">
            <a:gsLst>
              <a:gs pos="0">
                <a:schemeClr val="accent4">
                  <a:lumMod val="75000"/>
                  <a:alpha val="30000"/>
                </a:schemeClr>
              </a:gs>
              <a:gs pos="97000">
                <a:schemeClr val="accent4">
                  <a:lumMod val="40000"/>
                  <a:lumOff val="60000"/>
                  <a:alpha val="3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6618" y="3765332"/>
            <a:ext cx="2057400" cy="342900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586191" y="5284724"/>
            <a:ext cx="3499756" cy="928397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6440704" y="3057023"/>
            <a:ext cx="2366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Neutrality condition</a:t>
            </a:r>
          </a:p>
        </p:txBody>
      </p:sp>
    </p:spTree>
    <p:extLst>
      <p:ext uri="{BB962C8B-B14F-4D97-AF65-F5344CB8AC3E}">
        <p14:creationId xmlns:p14="http://schemas.microsoft.com/office/powerpoint/2010/main" val="409418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Time-dependent diagrammatic derivation using Matsubara Green’s function or thermal Wick’s theorem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746" y="1417638"/>
            <a:ext cx="3512579" cy="26759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194" y="4185063"/>
            <a:ext cx="3321464" cy="25405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3036" y="4193164"/>
            <a:ext cx="3302790" cy="253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46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491" y="482632"/>
            <a:ext cx="3867374" cy="59933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4562" y="443248"/>
            <a:ext cx="1532697" cy="27211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1682"/>
            <a:ext cx="6216061" cy="7956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4AAC25-FF5E-5846-99B3-EFA426CD5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342" y="450935"/>
            <a:ext cx="1532697" cy="21884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341DB7-109F-EB4B-B0FA-AA0A1A1B17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0565" y="3380452"/>
            <a:ext cx="2882900" cy="787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A790EF-8C35-4B42-9E58-1D9478C655F8}"/>
              </a:ext>
            </a:extLst>
          </p:cNvPr>
          <p:cNvSpPr txBox="1"/>
          <p:nvPr/>
        </p:nvSpPr>
        <p:spPr>
          <a:xfrm>
            <a:off x="5656489" y="4218702"/>
            <a:ext cx="3510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>
                <a:solidFill>
                  <a:srgbClr val="FF0000"/>
                </a:solidFill>
              </a:rPr>
              <a:t>In </a:t>
            </a:r>
            <a:r>
              <a:rPr lang="en-US" i="1" u="sng" dirty="0" err="1">
                <a:solidFill>
                  <a:srgbClr val="FF0000"/>
                </a:solidFill>
              </a:rPr>
              <a:t>nonisotropic</a:t>
            </a:r>
            <a:r>
              <a:rPr lang="en-US" i="1" u="sng" dirty="0">
                <a:solidFill>
                  <a:srgbClr val="FF0000"/>
                </a:solidFill>
              </a:rPr>
              <a:t> degenerate systems</a:t>
            </a:r>
          </a:p>
        </p:txBody>
      </p:sp>
    </p:spTree>
    <p:extLst>
      <p:ext uri="{BB962C8B-B14F-4D97-AF65-F5344CB8AC3E}">
        <p14:creationId xmlns:p14="http://schemas.microsoft.com/office/powerpoint/2010/main" val="3817292592"/>
      </p:ext>
    </p:extLst>
  </p:cSld>
  <p:clrMapOvr>
    <a:masterClrMapping/>
  </p:clrMapOvr>
</p:sld>
</file>

<file path=ppt/theme/theme1.xml><?xml version="1.0" encoding="utf-8"?>
<a:theme xmlns:a="http://schemas.openxmlformats.org/drawingml/2006/main" name="UIUC_hirata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UIUC_hirata.potx</Template>
  <TotalTime>59830</TotalTime>
  <Words>2082</Words>
  <Application>Microsoft Macintosh PowerPoint</Application>
  <PresentationFormat>On-screen Show (4:3)</PresentationFormat>
  <Paragraphs>440</Paragraphs>
  <Slides>44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Symbol</vt:lpstr>
      <vt:lpstr>Times New Roman</vt:lpstr>
      <vt:lpstr>UIUC_hirata</vt:lpstr>
      <vt:lpstr>Low-temperature catastrophe of  many-body perturbation theory for thermodynamics</vt:lpstr>
      <vt:lpstr>Per-Olov Löwdin (1916–2000)</vt:lpstr>
      <vt:lpstr>Contents</vt:lpstr>
      <vt:lpstr>Charge neutrality and extensivity of energy</vt:lpstr>
      <vt:lpstr>Is textbook finite-temperature MBPT correct?</vt:lpstr>
      <vt:lpstr>Finite-temperature MBPT</vt:lpstr>
      <vt:lpstr>Grand canonical ensemble</vt:lpstr>
      <vt:lpstr>Time-dependent diagrammatic derivation using Matsubara Green’s function or thermal Wick’s theorem</vt:lpstr>
      <vt:lpstr>PowerPoint Presentation</vt:lpstr>
      <vt:lpstr>PowerPoint Presentation</vt:lpstr>
      <vt:lpstr>PowerPoint Presentation</vt:lpstr>
      <vt:lpstr>Core definition of perturbation theory</vt:lpstr>
      <vt:lpstr>PowerPoint Presentation</vt:lpstr>
      <vt:lpstr>l-variation benchmark</vt:lpstr>
      <vt:lpstr>Zeroth order (Fermi–Dirac theory) Jha and Hirata, Annu. Rep. Comput. Chem. (2019)</vt:lpstr>
      <vt:lpstr>First order Jha and Hirata, Annu. Rep. Comput. Chem. (2019)</vt:lpstr>
      <vt:lpstr>Second order Jha and Hirata, Annu. Rep. Comput. Chem. (2019)</vt:lpstr>
      <vt:lpstr>What is wrong with textbook formulas?</vt:lpstr>
      <vt:lpstr>Correct analytical formulas at the first and second orders</vt:lpstr>
      <vt:lpstr>Sum-over-states 1st-order formulas Hirata and Jha, Annu. Rep. Comput. Chem. (2019); Jha and Hirata, Phys. Rev. E (2020)</vt:lpstr>
      <vt:lpstr>Sum rules Hirschfelder and Certain, J. Chem. Phys. (1974); Hirata and Jha, J Chem. Phys. (2020)</vt:lpstr>
      <vt:lpstr>Boltzmann identities Hirata and Jha, Annu. Rep. Comput. Chem. (2019)</vt:lpstr>
      <vt:lpstr>Reduced 1st-order formulas Hirata and Jha, Annu. Rep. Comput. Chem. (2019)</vt:lpstr>
      <vt:lpstr>First order Hirata and Jha, Annu. Rep. Comput. Chem. (2019)</vt:lpstr>
      <vt:lpstr>Sum-over-states 2nd-order formulas Hirata and Jha, J. Chem. Phys. (2020)</vt:lpstr>
      <vt:lpstr>Sum rules Hirschfelder and Certain, J. Chem. Phys. (1974); Hirata and Jha, J Chem. Phys. (2020)</vt:lpstr>
      <vt:lpstr>Boltzmann identities Hirata and Jha, J. Chem. Phys. (2020)</vt:lpstr>
      <vt:lpstr>Reduced 2nd-order formulas Hirata and Jha, J. Chem. Phys. (2020)</vt:lpstr>
      <vt:lpstr>Reduced 2nd-order formulas Hirata and Jha, J. Chem. Phys. (2020)</vt:lpstr>
      <vt:lpstr>Reduced 2nd-order formulas Hirata and Jha, J. Chem. Phys. (2020)</vt:lpstr>
      <vt:lpstr>Second order Hirata and Jha, J. Chem. Phys. (2020)</vt:lpstr>
      <vt:lpstr>The Kohn–Luttinger conundrum redux Low-temperature catastrophe of finite-temperature MBPT</vt:lpstr>
      <vt:lpstr>PowerPoint Presentation</vt:lpstr>
      <vt:lpstr>Low-temperature catastrophe Hirata, submitted (2020)</vt:lpstr>
      <vt:lpstr>Case study #1: degenerate ref Hirata, submitted (2020)</vt:lpstr>
      <vt:lpstr>Case study #2: incorrect ref Hirata, submitted (2020)</vt:lpstr>
      <vt:lpstr>Case study #3: nondegenerate ref Hirata, submitted (2020)</vt:lpstr>
      <vt:lpstr>Conclusion</vt:lpstr>
      <vt:lpstr>Acknowledgements</vt:lpstr>
      <vt:lpstr>Kohn–Luttinger conundrum Kohn and Luttinger, Phys. Rev. (1960); Hirata, submitted (2020)</vt:lpstr>
      <vt:lpstr>Luttinger–Ward resolution Luttinger and Ward, Phys. Rev. (1960); Hirata, submitted (2020)</vt:lpstr>
      <vt:lpstr>Luttinger–Ward: first order  Luttinger and Ward, Phys. Rev. (1960); Hirata, submitted (2020)</vt:lpstr>
      <vt:lpstr>Luttinger–Ward is not a solution Hirata, submitted (2020)</vt:lpstr>
      <vt:lpstr>Luttinger–Ward is not a solution Hirata, submitted (2020)</vt:lpstr>
    </vt:vector>
  </TitlesOfParts>
  <Manager/>
  <Company>University of Illinois at Urbana-Champaign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So Hirata</dc:creator>
  <cp:keywords/>
  <dc:description/>
  <cp:lastModifiedBy>Hirata, So</cp:lastModifiedBy>
  <cp:revision>1391</cp:revision>
  <cp:lastPrinted>2019-05-15T21:09:59Z</cp:lastPrinted>
  <dcterms:created xsi:type="dcterms:W3CDTF">2011-03-15T23:16:41Z</dcterms:created>
  <dcterms:modified xsi:type="dcterms:W3CDTF">2020-12-03T19:48:01Z</dcterms:modified>
  <cp:category/>
</cp:coreProperties>
</file>